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313" r:id="rId10"/>
    <p:sldId id="273" r:id="rId11"/>
    <p:sldId id="31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6" r:id="rId32"/>
    <p:sldId id="297" r:id="rId33"/>
    <p:sldId id="298" r:id="rId34"/>
    <p:sldId id="299" r:id="rId35"/>
    <p:sldId id="300" r:id="rId36"/>
    <p:sldId id="315" r:id="rId37"/>
    <p:sldId id="316" r:id="rId38"/>
    <p:sldId id="317" r:id="rId39"/>
    <p:sldId id="301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</p:sldIdLst>
  <p:sldSz cx="12192000" cy="6858000"/>
  <p:notesSz cx="6400800" cy="86868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3727" userDrawn="1">
          <p15:clr>
            <a:srgbClr val="A4A3A4"/>
          </p15:clr>
        </p15:guide>
        <p15:guide id="7" pos="3953" userDrawn="1">
          <p15:clr>
            <a:srgbClr val="A4A3A4"/>
          </p15:clr>
        </p15:guide>
        <p15:guide id="8" pos="4883" userDrawn="1">
          <p15:clr>
            <a:srgbClr val="A4A3A4"/>
          </p15:clr>
        </p15:guide>
        <p15:guide id="9" pos="5065" userDrawn="1">
          <p15:clr>
            <a:srgbClr val="A4A3A4"/>
          </p15:clr>
        </p15:guide>
        <p15:guide id="10" pos="7106" userDrawn="1">
          <p15:clr>
            <a:srgbClr val="A4A3A4"/>
          </p15:clr>
        </p15:guide>
        <p15:guide id="11" pos="2797" userDrawn="1">
          <p15:clr>
            <a:srgbClr val="A4A3A4"/>
          </p15:clr>
        </p15:guide>
        <p15:guide id="12" pos="2615" userDrawn="1">
          <p15:clr>
            <a:srgbClr val="A4A3A4"/>
          </p15:clr>
        </p15:guide>
        <p15:guide id="13" pos="574" userDrawn="1">
          <p15:clr>
            <a:srgbClr val="A4A3A4"/>
          </p15:clr>
        </p15:guide>
        <p15:guide id="14" orient="horz" pos="709" userDrawn="1">
          <p15:clr>
            <a:srgbClr val="A4A3A4"/>
          </p15:clr>
        </p15:guide>
        <p15:guide id="15" orient="horz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D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0" autoAdjust="0"/>
    <p:restoredTop sz="83003"/>
  </p:normalViewPr>
  <p:slideViewPr>
    <p:cSldViewPr snapToObjects="1">
      <p:cViewPr>
        <p:scale>
          <a:sx n="110" d="100"/>
          <a:sy n="110" d="100"/>
        </p:scale>
        <p:origin x="344" y="552"/>
      </p:cViewPr>
      <p:guideLst>
        <p:guide orient="horz" pos="119"/>
        <p:guide orient="horz" pos="3838"/>
        <p:guide pos="3840"/>
        <p:guide pos="3727"/>
        <p:guide pos="3953"/>
        <p:guide pos="4883"/>
        <p:guide pos="5065"/>
        <p:guide pos="7106"/>
        <p:guide pos="2797"/>
        <p:guide pos="2615"/>
        <p:guide pos="574"/>
        <p:guide orient="horz" pos="709"/>
        <p:guide orient="horz" pos="41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585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endParaRPr lang="de-CH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7975" y="652463"/>
            <a:ext cx="5786438" cy="3255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9763" y="4125913"/>
            <a:ext cx="5121275" cy="390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Textmasterformate durch Klicken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585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fld id="{54E7F490-E965-9B42-AE49-DA4BC6E663B1}" type="slidenum">
              <a:rPr lang="de-CH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84389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1066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29262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0587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show live in file JupytherLab_introduction_showNotes in bio334_teaching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1370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1225" y="1989138"/>
            <a:ext cx="10369550" cy="129540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GB" noProof="0" dirty="0"/>
              <a:t>Click to edit Master title style</a:t>
            </a:r>
            <a:endParaRPr lang="en-US" noProof="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1225" y="3429000"/>
            <a:ext cx="10369550" cy="175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0" y="1125538"/>
            <a:ext cx="12192000" cy="0"/>
          </a:xfrm>
          <a:prstGeom prst="line">
            <a:avLst/>
          </a:prstGeom>
          <a:noFill/>
          <a:ln w="15875">
            <a:solidFill>
              <a:srgbClr val="A3ADB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700" dirty="0"/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911225" y="852488"/>
            <a:ext cx="7332663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36000" rIns="0" bIns="0"/>
          <a:lstStyle/>
          <a:p>
            <a:pPr>
              <a:spcBef>
                <a:spcPct val="50000"/>
              </a:spcBef>
            </a:pPr>
            <a:r>
              <a:rPr lang="en-US" sz="1400" b="1" dirty="0"/>
              <a:t>Department of Molecular Life Sciences</a:t>
            </a:r>
          </a:p>
        </p:txBody>
      </p:sp>
      <p:pic>
        <p:nvPicPr>
          <p:cNvPr id="10" name="Picture 13" descr="uzh_logo_e_pos_grau_1mm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4" y="142875"/>
            <a:ext cx="2027238" cy="68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B0E8-482E-414A-9574-6067B8CC52F3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9FCC3B"/>
          </p15:clr>
        </p15:guide>
        <p15:guide id="2" orient="horz" pos="2160" userDrawn="1">
          <p15:clr>
            <a:srgbClr val="9FCC3B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25979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A3ADB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41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2081-C19B-4182-AC87-EFBFD12D780C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43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11225" y="1125539"/>
            <a:ext cx="5005388" cy="4967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291040" y="1125539"/>
            <a:ext cx="5005388" cy="4967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0048318-0D93-4B7D-BEAD-2285968D9E9D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2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20221-61C8-4093-BD7A-3EA9FD28AE94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641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192089" y="188912"/>
            <a:ext cx="11807824" cy="648017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82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1" userDrawn="1">
          <p15:clr>
            <a:srgbClr val="9FCC3B"/>
          </p15:clr>
        </p15:guide>
        <p15:guide id="2" pos="7559" userDrawn="1">
          <p15:clr>
            <a:srgbClr val="9FCC3B"/>
          </p15:clr>
        </p15:guide>
        <p15:guide id="3" orient="horz" pos="119" userDrawn="1">
          <p15:clr>
            <a:srgbClr val="9FCC3B"/>
          </p15:clr>
        </p15:guide>
        <p15:guide id="4" orient="horz" pos="4201" userDrawn="1">
          <p15:clr>
            <a:srgbClr val="9FCC3B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638-A195-4A9E-B3F9-C0129040D311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129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1190625" y="1946672"/>
            <a:ext cx="9810750" cy="4018359"/>
          </a:xfrm>
          <a:prstGeom prst="rect">
            <a:avLst/>
          </a:prstGeom>
        </p:spPr>
        <p:txBody>
          <a:bodyPr/>
          <a:lstStyle>
            <a:lvl1pPr>
              <a:spcBef>
                <a:spcPts val="1687"/>
              </a:spcBef>
              <a:defRPr sz="2000"/>
            </a:lvl1pPr>
            <a:lvl2pPr>
              <a:spcBef>
                <a:spcPts val="1687"/>
              </a:spcBef>
              <a:defRPr sz="2000"/>
            </a:lvl2pPr>
            <a:lvl3pPr>
              <a:spcBef>
                <a:spcPts val="1687"/>
              </a:spcBef>
              <a:defRPr sz="2000"/>
            </a:lvl3pPr>
            <a:lvl4pPr>
              <a:spcBef>
                <a:spcPts val="1687"/>
              </a:spcBef>
              <a:defRPr sz="2000"/>
            </a:lvl4pPr>
            <a:lvl5pPr>
              <a:spcBef>
                <a:spcPts val="1687"/>
              </a:spcBef>
              <a:defRPr sz="20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14505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1190625" y="2089547"/>
            <a:ext cx="9810750" cy="2678906"/>
          </a:xfrm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32812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1225" y="188913"/>
            <a:ext cx="10369550" cy="611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Mastertitelformat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1225" y="1125539"/>
            <a:ext cx="10369550" cy="496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1225" y="6524625"/>
            <a:ext cx="1246716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fld id="{24FC34A0-26AB-4264-9A71-1C5A1002E2F9}" type="datetime1">
              <a:rPr lang="en-US" smtClean="0"/>
              <a:t>5/14/24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5308" y="6524625"/>
            <a:ext cx="7008284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52484" y="6524625"/>
            <a:ext cx="828291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r>
              <a:rPr lang="en-US" dirty="0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7" r:id="rId4"/>
    <p:sldLayoutId id="2147483654" r:id="rId5"/>
    <p:sldLayoutId id="2147483658" r:id="rId6"/>
    <p:sldLayoutId id="2147483655" r:id="rId7"/>
    <p:sldLayoutId id="2147483659" r:id="rId8"/>
    <p:sldLayoutId id="2147483660" r:id="rId9"/>
    <p:sldLayoutId id="2147483661" r:id="rId10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8A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000" indent="-342000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84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2pPr>
      <a:lvl3pPr marL="1026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3pPr>
      <a:lvl4pPr marL="1368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4pPr>
      <a:lvl5pPr marL="1710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5pPr>
      <a:lvl6pPr marL="18954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6pPr>
      <a:lvl7pPr marL="23526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7pPr>
      <a:lvl8pPr marL="28098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8pPr>
      <a:lvl9pPr marL="32670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4" userDrawn="1">
          <p15:clr>
            <a:srgbClr val="F26B43"/>
          </p15:clr>
        </p15:guide>
        <p15:guide id="2" pos="7106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3953" userDrawn="1">
          <p15:clr>
            <a:srgbClr val="5ACBF0"/>
          </p15:clr>
        </p15:guide>
        <p15:guide id="8" pos="3727" userDrawn="1">
          <p15:clr>
            <a:srgbClr val="5ACBF0"/>
          </p15:clr>
        </p15:guide>
        <p15:guide id="9" pos="2615" userDrawn="1">
          <p15:clr>
            <a:srgbClr val="5ACBF0"/>
          </p15:clr>
        </p15:guide>
        <p15:guide id="10" pos="2819" userDrawn="1">
          <p15:clr>
            <a:srgbClr val="5ACBF0"/>
          </p15:clr>
        </p15:guide>
        <p15:guide id="11" pos="4861" userDrawn="1">
          <p15:clr>
            <a:srgbClr val="5ACBF0"/>
          </p15:clr>
        </p15:guide>
        <p15:guide id="12" pos="5065" userDrawn="1">
          <p15:clr>
            <a:srgbClr val="5ACBF0"/>
          </p15:clr>
        </p15:guide>
        <p15:guide id="13" orient="horz" pos="709" userDrawn="1">
          <p15:clr>
            <a:srgbClr val="F26B43"/>
          </p15:clr>
        </p15:guide>
        <p15:guide id="14" orient="horz" pos="38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maria.heimlicher@mls.uzh.ch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eringlab/Bio334.g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math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veintopython.net/" TargetMode="External"/><Relationship Id="rId7" Type="http://schemas.openxmlformats.org/officeDocument/2006/relationships/hyperlink" Target="https://cs50.harvard.edu/college/2021/spring/weeks/0/" TargetMode="External"/><Relationship Id="rId2" Type="http://schemas.openxmlformats.org/officeDocument/2006/relationships/hyperlink" Target="https://snakify.org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dblyon/pandasintro" TargetMode="External"/><Relationship Id="rId5" Type="http://schemas.openxmlformats.org/officeDocument/2006/relationships/hyperlink" Target="http://www.scipy-lectures.org/intro/intro.html" TargetMode="External"/><Relationship Id="rId4" Type="http://schemas.openxmlformats.org/officeDocument/2006/relationships/hyperlink" Target="http://swcarpentry.github.io/python-novice-inflammation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ringlab/Bio334.gi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Introduction to Python"/>
          <p:cNvSpPr txBox="1">
            <a:spLocks noGrp="1"/>
          </p:cNvSpPr>
          <p:nvPr>
            <p:ph type="ctrTitle"/>
          </p:nvPr>
        </p:nvSpPr>
        <p:spPr>
          <a:xfrm>
            <a:off x="2416968" y="2636912"/>
            <a:ext cx="7358063" cy="2321719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Introduction to Python</a:t>
            </a:r>
          </a:p>
        </p:txBody>
      </p:sp>
      <p:sp>
        <p:nvSpPr>
          <p:cNvPr id="138" name="BIO334…"/>
          <p:cNvSpPr txBox="1">
            <a:spLocks noGrp="1"/>
          </p:cNvSpPr>
          <p:nvPr>
            <p:ph type="subTitle" sz="half" idx="1"/>
          </p:nvPr>
        </p:nvSpPr>
        <p:spPr>
          <a:xfrm>
            <a:off x="2416967" y="3509310"/>
            <a:ext cx="7358063" cy="3060574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365568">
              <a:spcBef>
                <a:spcPts val="0"/>
              </a:spcBef>
              <a:defRPr sz="3204"/>
            </a:pPr>
            <a:r>
              <a:rPr sz="2400" dirty="0"/>
              <a:t>BIO334</a:t>
            </a:r>
            <a:endParaRPr sz="2000" dirty="0"/>
          </a:p>
          <a:p>
            <a:pPr algn="ctr" defTabSz="365568">
              <a:lnSpc>
                <a:spcPct val="150000"/>
              </a:lnSpc>
              <a:spcBef>
                <a:spcPts val="0"/>
              </a:spcBef>
              <a:defRPr sz="3204"/>
            </a:pPr>
            <a:r>
              <a:rPr sz="2000" dirty="0"/>
              <a:t>Maria Heimlicher &amp; </a:t>
            </a:r>
            <a:r>
              <a:rPr lang="de-CH" sz="2000" dirty="0"/>
              <a:t>Matteo </a:t>
            </a:r>
            <a:r>
              <a:rPr lang="de-CH" sz="2000" dirty="0" err="1"/>
              <a:t>Peluso</a:t>
            </a:r>
            <a:r>
              <a:rPr lang="de-CH" sz="2000" dirty="0"/>
              <a:t> &amp; Tülay </a:t>
            </a:r>
            <a:r>
              <a:rPr lang="de-CH" sz="2000" dirty="0" err="1"/>
              <a:t>Karakulak</a:t>
            </a:r>
            <a:endParaRPr sz="2000" dirty="0"/>
          </a:p>
          <a:p>
            <a:pPr algn="ctr" defTabSz="365568">
              <a:lnSpc>
                <a:spcPct val="150000"/>
              </a:lnSpc>
              <a:spcBef>
                <a:spcPts val="0"/>
              </a:spcBef>
              <a:defRPr sz="3204"/>
            </a:pPr>
            <a:r>
              <a:rPr sz="2000" dirty="0"/>
              <a:t>Christian von Mering group</a:t>
            </a:r>
            <a:endParaRPr lang="de-CH" sz="2000" dirty="0"/>
          </a:p>
          <a:p>
            <a:pPr algn="ctr" defTabSz="365568">
              <a:spcBef>
                <a:spcPts val="0"/>
              </a:spcBef>
              <a:defRPr sz="3204"/>
            </a:pPr>
            <a:r>
              <a:rPr lang="en-GB" sz="2000" u="sng" dirty="0">
                <a:hlinkClick r:id="rId2"/>
              </a:rPr>
              <a:t>maria.heimlicher@mls.uzh.ch</a:t>
            </a:r>
          </a:p>
          <a:p>
            <a:pPr algn="ctr" defTabSz="365568">
              <a:spcBef>
                <a:spcPts val="0"/>
              </a:spcBef>
              <a:defRPr sz="3204"/>
            </a:pPr>
            <a:endParaRPr sz="2000" dirty="0"/>
          </a:p>
          <a:p>
            <a:pPr algn="ctr" defTabSz="365568">
              <a:spcBef>
                <a:spcPts val="0"/>
              </a:spcBef>
              <a:defRPr sz="3204"/>
            </a:pPr>
            <a:r>
              <a:rPr sz="1600" dirty="0"/>
              <a:t>courtesy of </a:t>
            </a:r>
            <a:r>
              <a:rPr lang="de-CH" sz="1600" dirty="0" err="1"/>
              <a:t>Danaila</a:t>
            </a:r>
            <a:r>
              <a:rPr lang="de-CH" sz="1600" dirty="0"/>
              <a:t>, </a:t>
            </a:r>
            <a:r>
              <a:rPr sz="1600" dirty="0"/>
              <a:t>Sumner, Lyon, </a:t>
            </a:r>
            <a:r>
              <a:rPr sz="1600" dirty="0" err="1"/>
              <a:t>Tackmann</a:t>
            </a:r>
            <a:r>
              <a:rPr sz="1600" dirty="0"/>
              <a:t>, </a:t>
            </a:r>
            <a:r>
              <a:rPr sz="1600" dirty="0" err="1"/>
              <a:t>Dmitrijeva</a:t>
            </a:r>
            <a:r>
              <a:rPr sz="1600" dirty="0"/>
              <a:t> &amp; Gable</a:t>
            </a:r>
          </a:p>
        </p:txBody>
      </p:sp>
      <p:pic>
        <p:nvPicPr>
          <p:cNvPr id="139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230" y="1256903"/>
            <a:ext cx="5179219" cy="1464469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https://github.com/meringlab/Bio334.git"/>
          <p:cNvSpPr txBox="1"/>
          <p:nvPr/>
        </p:nvSpPr>
        <p:spPr>
          <a:xfrm>
            <a:off x="3870230" y="6194717"/>
            <a:ext cx="4451540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spcBef>
                <a:spcPts val="2400"/>
              </a:spcBef>
              <a:defRPr sz="2800" u="sng">
                <a:hlinkClick r:id="rId4"/>
              </a:defRPr>
            </a:lvl1pPr>
          </a:lstStyle>
          <a:p>
            <a:pPr>
              <a:defRPr u="none"/>
            </a:pPr>
            <a:r>
              <a:rPr sz="1969" dirty="0"/>
              <a:t>https://github.com/meringlab/Bio334.git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Open the Anaconda Navigator from the Applications and launch Jupyter Lab…"/>
          <p:cNvSpPr txBox="1">
            <a:spLocks noGrp="1"/>
          </p:cNvSpPr>
          <p:nvPr>
            <p:ph type="body" idx="1"/>
          </p:nvPr>
        </p:nvSpPr>
        <p:spPr>
          <a:xfrm>
            <a:off x="937883" y="1412776"/>
            <a:ext cx="10846749" cy="2303462"/>
          </a:xfrm>
          <a:prstGeom prst="rect">
            <a:avLst/>
          </a:prstGeom>
        </p:spPr>
        <p:txBody>
          <a:bodyPr anchor="t"/>
          <a:lstStyle/>
          <a:p>
            <a:pPr marL="541338" indent="-357188">
              <a:buSzPct val="100000"/>
              <a:buFont typeface="Arial" panose="020B0604020202020204" pitchFamily="34" charset="0"/>
              <a:buChar char="•"/>
            </a:pPr>
            <a:r>
              <a:rPr lang="de-CH" sz="2400" dirty="0"/>
              <a:t>o</a:t>
            </a:r>
            <a:r>
              <a:rPr sz="2400" dirty="0"/>
              <a:t>pen </a:t>
            </a:r>
            <a:r>
              <a:rPr lang="de-CH" sz="2400" dirty="0"/>
              <a:t>a </a:t>
            </a:r>
            <a:r>
              <a:rPr lang="de-CH" sz="2400" b="1" dirty="0"/>
              <a:t>Terminal </a:t>
            </a:r>
            <a:r>
              <a:rPr lang="de-CH" sz="2400" b="1" dirty="0" err="1"/>
              <a:t>window</a:t>
            </a:r>
            <a:r>
              <a:rPr lang="de-CH" sz="2400" b="1" dirty="0"/>
              <a:t> </a:t>
            </a:r>
            <a:r>
              <a:rPr lang="de-CH" sz="2400" dirty="0"/>
              <a:t>and </a:t>
            </a:r>
            <a:r>
              <a:rPr lang="de-CH" sz="2400" dirty="0" err="1"/>
              <a:t>enter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following</a:t>
            </a:r>
            <a:r>
              <a:rPr lang="de-CH" sz="2400" dirty="0"/>
              <a:t> </a:t>
            </a:r>
            <a:r>
              <a:rPr lang="de-CH" sz="2400" dirty="0" err="1"/>
              <a:t>commands</a:t>
            </a:r>
            <a:endParaRPr lang="en-US" sz="2400" dirty="0"/>
          </a:p>
          <a:p>
            <a:pPr marL="526150" lvl="1" indent="0">
              <a:lnSpc>
                <a:spcPct val="150000"/>
              </a:lnSpc>
              <a:spcBef>
                <a:spcPts val="0"/>
              </a:spcBef>
              <a:buSzPct val="100000"/>
              <a:buNone/>
            </a:pPr>
            <a:r>
              <a:rPr lang="en-GB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 /opt/miniconda3/etc/</a:t>
            </a:r>
            <a:r>
              <a:rPr lang="en-GB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profile.d</a:t>
            </a:r>
            <a:r>
              <a:rPr lang="en-GB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conda.sh</a:t>
            </a:r>
            <a:br>
              <a:rPr lang="en-GB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GB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create --prefix ~/Documents/py38_envs python=3.8 </a:t>
            </a:r>
          </a:p>
          <a:p>
            <a:pPr marL="526150" lvl="1" indent="0">
              <a:lnSpc>
                <a:spcPct val="150000"/>
              </a:lnSpc>
              <a:spcBef>
                <a:spcPts val="0"/>
              </a:spcBef>
              <a:buSzPct val="100000"/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activate </a:t>
            </a:r>
            <a:r>
              <a:rPr lang="en-GB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~/Documents/py38_envs</a:t>
            </a:r>
          </a:p>
          <a:p>
            <a:pPr marL="526150" lvl="1" indent="0">
              <a:lnSpc>
                <a:spcPct val="150000"/>
              </a:lnSpc>
              <a:spcBef>
                <a:spcPts val="0"/>
              </a:spcBef>
              <a:buSzPct val="100000"/>
              <a:buNone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install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84150" indent="0">
              <a:buSzPct val="100000"/>
              <a:buNone/>
            </a:pPr>
            <a:endParaRPr lang="en-GB" sz="2400" i="1" dirty="0"/>
          </a:p>
          <a:p>
            <a:pPr marL="526150" lvl="1" indent="0">
              <a:lnSpc>
                <a:spcPct val="150000"/>
              </a:lnSpc>
              <a:spcBef>
                <a:spcPts val="0"/>
              </a:spcBef>
              <a:buSzPct val="100000"/>
              <a:buNone/>
            </a:pP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7" name="First live session"/>
          <p:cNvSpPr txBox="1">
            <a:spLocks noGrp="1"/>
          </p:cNvSpPr>
          <p:nvPr>
            <p:ph type="title"/>
          </p:nvPr>
        </p:nvSpPr>
        <p:spPr>
          <a:xfrm>
            <a:off x="937883" y="196069"/>
            <a:ext cx="10342892" cy="92946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 ready for live sessions in </a:t>
            </a:r>
            <a:r>
              <a:rPr lang="en-GB" dirty="0" err="1"/>
              <a:t>JupyterLab</a:t>
            </a:r>
            <a:r>
              <a:rPr lang="en-GB" dirty="0"/>
              <a:t>: </a:t>
            </a:r>
            <a:br>
              <a:rPr lang="en-GB" dirty="0"/>
            </a:br>
            <a:r>
              <a:rPr lang="en-US" dirty="0"/>
              <a:t>Install and launch </a:t>
            </a:r>
            <a:r>
              <a:rPr lang="en-US" dirty="0" err="1"/>
              <a:t>JupyterLab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4E66E-D567-B3E9-5502-4CC6CB92B3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251" b="50916"/>
          <a:stretch/>
        </p:blipFill>
        <p:spPr>
          <a:xfrm>
            <a:off x="7248128" y="3612057"/>
            <a:ext cx="8568952" cy="29132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C1BB72-1A9F-3026-CE61-D360D898955A}"/>
              </a:ext>
            </a:extLst>
          </p:cNvPr>
          <p:cNvSpPr txBox="1"/>
          <p:nvPr/>
        </p:nvSpPr>
        <p:spPr>
          <a:xfrm>
            <a:off x="911225" y="3702878"/>
            <a:ext cx="71294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1338" indent="-357188">
              <a:buSzPct val="100000"/>
              <a:buFont typeface="Arial" panose="020B0604020202020204" pitchFamily="34" charset="0"/>
              <a:buChar char="•"/>
            </a:pPr>
            <a:r>
              <a:rPr lang="en-GB" sz="2400" dirty="0"/>
              <a:t>in </a:t>
            </a:r>
            <a:r>
              <a:rPr lang="en-GB" sz="2400" dirty="0" err="1"/>
              <a:t>Jupyter</a:t>
            </a:r>
            <a:r>
              <a:rPr lang="en-GB" sz="2400" dirty="0"/>
              <a:t>: go to </a:t>
            </a:r>
            <a:r>
              <a:rPr lang="en-GB" sz="2400" i="1" dirty="0"/>
              <a:t>Bio334/02_python_introduction/exercises</a:t>
            </a:r>
          </a:p>
          <a:p>
            <a:pPr marL="541338" indent="-357188">
              <a:buSzPct val="100000"/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541338" indent="-357188">
              <a:buSzPct val="100000"/>
              <a:buFont typeface="Arial" panose="020B0604020202020204" pitchFamily="34" charset="0"/>
              <a:buChar char="•"/>
            </a:pPr>
            <a:r>
              <a:rPr lang="en-GB" sz="2400" dirty="0"/>
              <a:t>launch the </a:t>
            </a:r>
            <a:r>
              <a:rPr lang="en-GB" sz="2400" dirty="0" err="1"/>
              <a:t>Jupyter</a:t>
            </a:r>
            <a:r>
              <a:rPr lang="en-GB" sz="2400" dirty="0"/>
              <a:t> Notebook </a:t>
            </a:r>
            <a:r>
              <a:rPr lang="en-GB" sz="2400" i="1" dirty="0" err="1"/>
              <a:t>JupyterLab_introduction.ipynb</a:t>
            </a:r>
            <a:r>
              <a:rPr lang="en-GB" sz="2400" i="1" dirty="0"/>
              <a:t> </a:t>
            </a:r>
            <a:r>
              <a:rPr lang="en-GB" sz="2400" dirty="0"/>
              <a:t>for an interactive session</a:t>
            </a:r>
          </a:p>
          <a:p>
            <a:endParaRPr lang="en-CH" sz="240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1629F7BA-15A7-AFCB-F365-D2A8E855ACF5}"/>
              </a:ext>
            </a:extLst>
          </p:cNvPr>
          <p:cNvSpPr/>
          <p:nvPr/>
        </p:nvSpPr>
        <p:spPr>
          <a:xfrm>
            <a:off x="7536160" y="5517232"/>
            <a:ext cx="1800199" cy="242028"/>
          </a:xfrm>
          <a:prstGeom prst="rect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build="p"/>
      <p:bldP spid="4" grpId="1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7111-A95D-7A37-3D35-4BEEAAEA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Session I: variables and basic operations</a:t>
            </a:r>
          </a:p>
        </p:txBody>
      </p:sp>
      <p:sp>
        <p:nvSpPr>
          <p:cNvPr id="6" name="welcome_message = 'hello world!' # hit [shift + enter] after every line…">
            <a:extLst>
              <a:ext uri="{FF2B5EF4-FFF2-40B4-BE49-F238E27FC236}">
                <a16:creationId xmlns:a16="http://schemas.microsoft.com/office/drawing/2014/main" id="{60D4453A-4EE2-2EA4-50AB-805BA0DEC84F}"/>
              </a:ext>
            </a:extLst>
          </p:cNvPr>
          <p:cNvSpPr txBox="1"/>
          <p:nvPr/>
        </p:nvSpPr>
        <p:spPr>
          <a:xfrm>
            <a:off x="911225" y="1125538"/>
            <a:ext cx="11031727" cy="5581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welcome_message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'hello world!</a:t>
            </a:r>
            <a:r>
              <a:rPr lang="en-US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1800" i="1" dirty="0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 hit [shift + enter] after every line</a:t>
            </a:r>
            <a:endParaRPr sz="1800" i="1" dirty="0">
              <a:solidFill>
                <a:srgbClr val="4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welcome_message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i="1" dirty="0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more general alternative: print(</a:t>
            </a:r>
            <a:r>
              <a:rPr lang="en-GB" sz="1800" i="1" dirty="0" err="1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welcome_message</a:t>
            </a:r>
            <a:r>
              <a:rPr lang="en-GB" sz="1800" i="1" dirty="0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solidFill>
                <a:srgbClr val="BA21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Arithmetics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use python as your advanced calculator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(a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b) * 4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 defTabSz="321457">
              <a:defRPr sz="1800">
                <a:solidFill>
                  <a:srgbClr val="666666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**2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666666"/>
                </a:solidFill>
              </a:defRPr>
            </a:pP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Let's try with strings</a:t>
            </a:r>
            <a:endParaRPr lang="en-GB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welcome_message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welcome_message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'4'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GB" sz="1800" i="1" dirty="0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anything strange?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800" i="1" dirty="0">
              <a:solidFill>
                <a:srgbClr val="4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i="1" dirty="0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800" i="1" dirty="0" err="1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whats</a:t>
            </a:r>
            <a:r>
              <a:rPr lang="en-GB" sz="1800" i="1" dirty="0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difference?</a:t>
            </a:r>
          </a:p>
          <a:p>
            <a:pPr defTabSz="321457">
              <a:defRPr sz="1800">
                <a:solidFill>
                  <a:srgbClr val="018001"/>
                </a:solidFill>
              </a:defRPr>
            </a:pP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(a)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endParaRPr sz="1600" i="1" dirty="0">
              <a:solidFill>
                <a:srgbClr val="4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66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CC19E0-ECFF-B374-6B5A-CDA8D3645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15"/>
          <a:stretch/>
        </p:blipFill>
        <p:spPr>
          <a:xfrm>
            <a:off x="911225" y="1016551"/>
            <a:ext cx="10369550" cy="5543549"/>
          </a:xfrm>
          <a:prstGeom prst="rect">
            <a:avLst/>
          </a:prstGeom>
        </p:spPr>
      </p:pic>
      <p:sp>
        <p:nvSpPr>
          <p:cNvPr id="188" name="Arithmet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I: </a:t>
            </a:r>
            <a:r>
              <a:rPr dirty="0" err="1"/>
              <a:t>Arithmetics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oncaten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I: </a:t>
            </a:r>
            <a:r>
              <a:rPr dirty="0"/>
              <a:t>Concatenation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052667-F10A-F121-5269-C062FC858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22" y="1143759"/>
            <a:ext cx="8363329" cy="55988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List data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List data structure</a:t>
            </a:r>
          </a:p>
        </p:txBody>
      </p:sp>
      <p:sp>
        <p:nvSpPr>
          <p:cNvPr id="194" name="like a shopping list we have an object that can store multiple objects at once.…"/>
          <p:cNvSpPr txBox="1">
            <a:spLocks noGrp="1"/>
          </p:cNvSpPr>
          <p:nvPr>
            <p:ph type="body" idx="1"/>
          </p:nvPr>
        </p:nvSpPr>
        <p:spPr>
          <a:xfrm>
            <a:off x="911225" y="1125538"/>
            <a:ext cx="9862812" cy="4018359"/>
          </a:xfrm>
          <a:prstGeom prst="rect">
            <a:avLst/>
          </a:prstGeom>
        </p:spPr>
        <p:txBody>
          <a:bodyPr anchor="t"/>
          <a:lstStyle/>
          <a:p>
            <a:pPr marL="542459" indent="-361639" defTabSz="332708">
              <a:spcBef>
                <a:spcPts val="1336"/>
              </a:spcBef>
              <a:buChar char="•"/>
              <a:defRPr sz="3402"/>
            </a:pPr>
            <a:r>
              <a:rPr sz="2400" dirty="0"/>
              <a:t>like a shopping list we have an object that can</a:t>
            </a:r>
            <a:r>
              <a:rPr lang="de-CH" sz="2400" dirty="0"/>
              <a:t> </a:t>
            </a:r>
            <a:r>
              <a:rPr sz="2400" dirty="0"/>
              <a:t>store multiple objects at once. </a:t>
            </a:r>
            <a:endParaRPr lang="de-CH" sz="2400" dirty="0"/>
          </a:p>
          <a:p>
            <a:pPr marL="542459" indent="-361639" defTabSz="332708">
              <a:spcBef>
                <a:spcPts val="1336"/>
              </a:spcBef>
              <a:buChar char="•"/>
              <a:defRPr sz="3402"/>
            </a:pPr>
            <a:endParaRPr sz="2400" dirty="0"/>
          </a:p>
          <a:p>
            <a:pPr marL="542459" indent="-361639" defTabSz="332708">
              <a:spcBef>
                <a:spcPts val="1336"/>
              </a:spcBef>
              <a:buChar char="•"/>
              <a:defRPr sz="3402"/>
            </a:pPr>
            <a:r>
              <a:rPr sz="2400" dirty="0"/>
              <a:t>it can hold different objects as well</a:t>
            </a:r>
            <a:endParaRPr lang="de-CH" sz="2400" dirty="0"/>
          </a:p>
          <a:p>
            <a:pPr marL="542459" indent="-361639" defTabSz="332708">
              <a:spcBef>
                <a:spcPts val="1336"/>
              </a:spcBef>
              <a:buChar char="•"/>
              <a:defRPr sz="3402"/>
            </a:pPr>
            <a:endParaRPr sz="2400" dirty="0"/>
          </a:p>
          <a:p>
            <a:pPr marL="542459" indent="-361639" defTabSz="332708">
              <a:spcBef>
                <a:spcPts val="1336"/>
              </a:spcBef>
              <a:buChar char="•"/>
              <a:defRPr sz="3402"/>
            </a:pPr>
            <a:r>
              <a:rPr lang="de-CH" sz="2400" dirty="0"/>
              <a:t>e</a:t>
            </a:r>
            <a:r>
              <a:rPr sz="2400" dirty="0"/>
              <a:t>very element has an index, starting from 0 which you can access with the square brackets </a:t>
            </a:r>
            <a:r>
              <a:rPr sz="2400" dirty="0">
                <a:solidFill>
                  <a:srgbClr val="323333"/>
                </a:solidFill>
              </a:rPr>
              <a:t>[</a:t>
            </a:r>
            <a:r>
              <a:rPr lang="de-CH" sz="2400" dirty="0">
                <a:solidFill>
                  <a:srgbClr val="323333"/>
                </a:solidFill>
              </a:rPr>
              <a:t> </a:t>
            </a:r>
            <a:r>
              <a:rPr sz="2400" dirty="0">
                <a:solidFill>
                  <a:srgbClr val="323333"/>
                </a:solidFill>
              </a:rPr>
              <a:t>]</a:t>
            </a:r>
          </a:p>
        </p:txBody>
      </p:sp>
      <p:sp>
        <p:nvSpPr>
          <p:cNvPr id="195" name="my_list = ['butter','milk','oranges']"/>
          <p:cNvSpPr txBox="1"/>
          <p:nvPr/>
        </p:nvSpPr>
        <p:spPr>
          <a:xfrm>
            <a:off x="1417963" y="1888771"/>
            <a:ext cx="5766002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butter'</a:t>
            </a: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'milk'</a:t>
            </a: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'oranges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196" name="my_list = ['butter',1,1.5,'milk']"/>
          <p:cNvSpPr txBox="1"/>
          <p:nvPr/>
        </p:nvSpPr>
        <p:spPr>
          <a:xfrm>
            <a:off x="1417963" y="2944761"/>
            <a:ext cx="5150449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sz="20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'butter'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'milk'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197" name="&gt;&gt;&gt; my_list[0]…"/>
          <p:cNvSpPr txBox="1"/>
          <p:nvPr/>
        </p:nvSpPr>
        <p:spPr>
          <a:xfrm>
            <a:off x="1417963" y="4450403"/>
            <a:ext cx="2226572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'butter'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uiExpand="1" build="p"/>
      <p:bldP spid="195" grpId="0" animBg="1"/>
      <p:bldP spid="196" grpId="0" animBg="1"/>
      <p:bldP spid="19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List data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List data structure</a:t>
            </a:r>
          </a:p>
        </p:txBody>
      </p:sp>
      <p:sp>
        <p:nvSpPr>
          <p:cNvPr id="200" name="get subsets of a list (“slicing”)…"/>
          <p:cNvSpPr txBox="1">
            <a:spLocks noGrp="1"/>
          </p:cNvSpPr>
          <p:nvPr>
            <p:ph type="body" idx="1"/>
          </p:nvPr>
        </p:nvSpPr>
        <p:spPr>
          <a:xfrm>
            <a:off x="911424" y="1126232"/>
            <a:ext cx="7358063" cy="4018359"/>
          </a:xfrm>
          <a:prstGeom prst="rect">
            <a:avLst/>
          </a:prstGeom>
        </p:spPr>
        <p:txBody>
          <a:bodyPr anchor="t"/>
          <a:lstStyle/>
          <a:p>
            <a:pPr marL="541338" indent="-357188">
              <a:buFont typeface="Arial" panose="020B0604020202020204" pitchFamily="34" charset="0"/>
              <a:buChar char="•"/>
            </a:pPr>
            <a:r>
              <a:rPr sz="2400" dirty="0"/>
              <a:t>get subset of a list (“slicing”)</a:t>
            </a:r>
          </a:p>
          <a:p>
            <a:pPr marL="541338" indent="-357188">
              <a:buFont typeface="Arial" panose="020B0604020202020204" pitchFamily="34" charset="0"/>
              <a:buChar char="•"/>
            </a:pPr>
            <a:endParaRPr sz="2400" dirty="0"/>
          </a:p>
          <a:p>
            <a:pPr marL="541338" indent="-357188">
              <a:buFont typeface="Arial" panose="020B0604020202020204" pitchFamily="34" charset="0"/>
              <a:buChar char="•"/>
            </a:pPr>
            <a:r>
              <a:rPr sz="2400" dirty="0"/>
              <a:t>assign new values to list elements</a:t>
            </a:r>
          </a:p>
          <a:p>
            <a:pPr marL="541338" indent="-357188">
              <a:buFont typeface="Arial" panose="020B0604020202020204" pitchFamily="34" charset="0"/>
              <a:buChar char="•"/>
            </a:pPr>
            <a:endParaRPr sz="2400" dirty="0"/>
          </a:p>
          <a:p>
            <a:pPr marL="541338" indent="-357188">
              <a:buFont typeface="Arial" panose="020B0604020202020204" pitchFamily="34" charset="0"/>
              <a:buChar char="•"/>
            </a:pPr>
            <a:r>
              <a:rPr sz="2400" dirty="0"/>
              <a:t>powerful list operations</a:t>
            </a:r>
          </a:p>
          <a:p>
            <a:pPr marL="883338" lvl="2" indent="-357188">
              <a:buFont typeface="Arial" panose="020B0604020202020204" pitchFamily="34" charset="0"/>
              <a:buChar char="•"/>
            </a:pPr>
            <a:r>
              <a:rPr sz="2400" dirty="0"/>
              <a:t>e.g. </a:t>
            </a:r>
            <a:r>
              <a:rPr lang="de-CH" sz="2400" dirty="0" err="1"/>
              <a:t>append</a:t>
            </a:r>
            <a:r>
              <a:rPr lang="de-CH" sz="2400" dirty="0"/>
              <a:t>(), </a:t>
            </a:r>
            <a:r>
              <a:rPr lang="de-CH" sz="2400" dirty="0" err="1"/>
              <a:t>len</a:t>
            </a:r>
            <a:r>
              <a:rPr lang="de-CH" sz="2400" dirty="0"/>
              <a:t>(), </a:t>
            </a:r>
            <a:r>
              <a:rPr sz="2400" dirty="0"/>
              <a:t>sort</a:t>
            </a:r>
            <a:r>
              <a:rPr lang="de-CH" sz="2400" dirty="0"/>
              <a:t>()</a:t>
            </a:r>
            <a:r>
              <a:rPr sz="2400" dirty="0"/>
              <a:t>, reverse</a:t>
            </a:r>
            <a:r>
              <a:rPr lang="de-CH" sz="2400" dirty="0"/>
              <a:t>()</a:t>
            </a:r>
            <a:r>
              <a:rPr sz="2400" dirty="0"/>
              <a:t>, insert</a:t>
            </a:r>
            <a:r>
              <a:rPr lang="de-CH" sz="2400" dirty="0"/>
              <a:t>()</a:t>
            </a:r>
            <a:endParaRPr sz="2400" dirty="0"/>
          </a:p>
        </p:txBody>
      </p:sp>
      <p:sp>
        <p:nvSpPr>
          <p:cNvPr id="201" name="&gt;&gt;&gt; my_list[0:2]…"/>
          <p:cNvSpPr txBox="1"/>
          <p:nvPr/>
        </p:nvSpPr>
        <p:spPr>
          <a:xfrm>
            <a:off x="1415480" y="1542190"/>
            <a:ext cx="2688236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0:2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butter'</a:t>
            </a: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'milk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02" name="my_list[0] = 'bananas'"/>
          <p:cNvSpPr txBox="1"/>
          <p:nvPr/>
        </p:nvSpPr>
        <p:spPr>
          <a:xfrm>
            <a:off x="1415480" y="2755499"/>
            <a:ext cx="3457678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sz="2000" dirty="0">
                <a:solidFill>
                  <a:srgbClr val="BB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'bananas'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uiExpand="1" build="p"/>
      <p:bldP spid="201" grpId="0" animBg="1"/>
      <p:bldP spid="20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# create your first list and try accessing it with indices…"/>
          <p:cNvSpPr txBox="1"/>
          <p:nvPr/>
        </p:nvSpPr>
        <p:spPr>
          <a:xfrm>
            <a:off x="918172" y="1112719"/>
            <a:ext cx="6041924" cy="5612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create your first list</a:t>
            </a:r>
            <a:b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try accessing it with indices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mixed lists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lang="en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put different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types in your list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my_mixed_list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sz="1800" dirty="0" err="1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UZH'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1800" dirty="0" err="1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'founded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in'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de-CH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34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my_mixed_list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1834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b="1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my_mixed_list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my_mixed_list</a:t>
            </a:r>
            <a:r>
              <a:rPr sz="1800" dirty="0" err="1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'A.D.'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my_mixed_list</a:t>
            </a: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AAA30-159A-5A8D-2325-338C1550C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Session II:  Work with lists</a:t>
            </a:r>
            <a:br>
              <a:rPr lang="en-GB" sz="3200" dirty="0"/>
            </a:br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28CB9-B1DF-9FC4-B9F4-014BB6931136}"/>
              </a:ext>
            </a:extLst>
          </p:cNvPr>
          <p:cNvSpPr txBox="1"/>
          <p:nvPr/>
        </p:nvSpPr>
        <p:spPr>
          <a:xfrm>
            <a:off x="6816080" y="1127356"/>
            <a:ext cx="4875053" cy="1585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apply arithmetic operators on lists </a:t>
            </a:r>
            <a:endParaRPr lang="en-GB" sz="16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6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600" i="1" dirty="0">
                <a:solidFill>
                  <a:srgbClr val="A3ADB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 concatenation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lang="en-GB" sz="16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'Hello'</a:t>
            </a:r>
            <a:r>
              <a:rPr lang="en-GB" sz="16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GB" sz="16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endParaRPr lang="en-CH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Accessing list el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II: </a:t>
            </a:r>
            <a:r>
              <a:rPr dirty="0"/>
              <a:t>Accessing list elements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325005-142C-5A49-361B-5236143F9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42" y="1067084"/>
            <a:ext cx="9031182" cy="56098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List modific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II: </a:t>
            </a:r>
            <a:r>
              <a:rPr dirty="0"/>
              <a:t>List modifications</a:t>
            </a:r>
            <a:r>
              <a:rPr lang="de-CH" dirty="0"/>
              <a:t> and </a:t>
            </a:r>
            <a:r>
              <a:rPr lang="de-CH" dirty="0" err="1"/>
              <a:t>arithmetic</a:t>
            </a:r>
            <a:r>
              <a:rPr lang="de-CH" dirty="0"/>
              <a:t> </a:t>
            </a:r>
            <a:r>
              <a:rPr lang="de-CH" dirty="0" err="1"/>
              <a:t>operations</a:t>
            </a:r>
            <a:r>
              <a:rPr lang="de-CH" dirty="0"/>
              <a:t> on </a:t>
            </a:r>
            <a:r>
              <a:rPr lang="de-CH" dirty="0" err="1"/>
              <a:t>lists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C32EC-3C16-A415-EEA7-5D644E10D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1353267"/>
            <a:ext cx="10009311" cy="3039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8C50AB-61AB-2E99-3D96-D1404C3EB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73" y="4558865"/>
            <a:ext cx="10009306" cy="20910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trings &amp; Li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Strings &amp; Lists</a:t>
            </a:r>
          </a:p>
        </p:txBody>
      </p:sp>
      <p:sp>
        <p:nvSpPr>
          <p:cNvPr id="217" name="Strings can also be considered lists of characters and can be accessed by index…"/>
          <p:cNvSpPr txBox="1">
            <a:spLocks noGrp="1"/>
          </p:cNvSpPr>
          <p:nvPr>
            <p:ph type="body" idx="1"/>
          </p:nvPr>
        </p:nvSpPr>
        <p:spPr>
          <a:xfrm>
            <a:off x="911225" y="1139172"/>
            <a:ext cx="10225335" cy="4450068"/>
          </a:xfrm>
          <a:prstGeom prst="rect">
            <a:avLst/>
          </a:prstGeom>
        </p:spPr>
        <p:txBody>
          <a:bodyPr anchor="t"/>
          <a:lstStyle/>
          <a:p>
            <a:pPr marL="541338" indent="-357188" defTabSz="316278">
              <a:spcBef>
                <a:spcPts val="1266"/>
              </a:spcBef>
              <a:buSzPct val="100000"/>
              <a:buChar char="•"/>
              <a:defRPr sz="3234"/>
            </a:pPr>
            <a:r>
              <a:rPr sz="2400" dirty="0"/>
              <a:t>Strings can also be considered lists of characters and can be accessed by index</a:t>
            </a:r>
          </a:p>
          <a:p>
            <a:pPr marL="541338" indent="-357188" defTabSz="316278">
              <a:spcBef>
                <a:spcPts val="1266"/>
              </a:spcBef>
              <a:buSzPct val="100000"/>
              <a:buChar char="•"/>
              <a:defRPr sz="3234"/>
            </a:pPr>
            <a:r>
              <a:rPr sz="2400" dirty="0"/>
              <a:t>To convert them to an actual list (and make them mutable) use </a:t>
            </a:r>
            <a:r>
              <a:rPr sz="2400" dirty="0">
                <a:solidFill>
                  <a:srgbClr val="018001"/>
                </a:solidFill>
              </a:rPr>
              <a:t>list</a:t>
            </a:r>
            <a:r>
              <a:rPr lang="de-CH" sz="2400" dirty="0">
                <a:solidFill>
                  <a:srgbClr val="018001"/>
                </a:solidFill>
              </a:rPr>
              <a:t>()</a:t>
            </a:r>
            <a:endParaRPr sz="2400" dirty="0">
              <a:solidFill>
                <a:srgbClr val="018001"/>
              </a:solidFill>
            </a:endParaRPr>
          </a:p>
          <a:p>
            <a:pPr marL="541338" indent="-357188" defTabSz="316278">
              <a:spcBef>
                <a:spcPts val="1266"/>
              </a:spcBef>
              <a:buSzPct val="100000"/>
              <a:buChar char="•"/>
              <a:defRPr sz="3234"/>
            </a:pPr>
            <a:endParaRPr sz="2400" dirty="0">
              <a:solidFill>
                <a:srgbClr val="018001"/>
              </a:solidFill>
            </a:endParaRPr>
          </a:p>
          <a:p>
            <a:pPr marL="541338" indent="-357188" defTabSz="316278">
              <a:spcBef>
                <a:spcPts val="1266"/>
              </a:spcBef>
              <a:buSzPct val="100000"/>
              <a:buChar char="•"/>
              <a:defRPr sz="3234"/>
            </a:pPr>
            <a:endParaRPr sz="2400" dirty="0">
              <a:solidFill>
                <a:srgbClr val="018001"/>
              </a:solidFill>
            </a:endParaRPr>
          </a:p>
          <a:p>
            <a:pPr marL="541338" indent="-357188" defTabSz="316278">
              <a:spcBef>
                <a:spcPts val="1266"/>
              </a:spcBef>
              <a:buSzPct val="100000"/>
              <a:buChar char="•"/>
              <a:defRPr sz="3234"/>
            </a:pPr>
            <a:endParaRPr lang="de-CH" sz="2400" dirty="0"/>
          </a:p>
          <a:p>
            <a:pPr marL="541338" indent="-357188" defTabSz="316278">
              <a:spcBef>
                <a:spcPts val="1266"/>
              </a:spcBef>
              <a:buSzPct val="100000"/>
              <a:buChar char="•"/>
              <a:defRPr sz="3234"/>
            </a:pPr>
            <a:r>
              <a:rPr sz="2400" dirty="0"/>
              <a:t>While this opens many possibilities, check the cheat-sheet for convenient built-in string operations</a:t>
            </a:r>
          </a:p>
          <a:p>
            <a:pPr marL="883338" lvl="2" indent="-357188" defTabSz="316278">
              <a:spcBef>
                <a:spcPts val="1266"/>
              </a:spcBef>
              <a:buSzPct val="100000"/>
              <a:buChar char="•"/>
              <a:defRPr sz="3234"/>
            </a:pPr>
            <a:r>
              <a:rPr sz="2400" dirty="0"/>
              <a:t>e.g. split</a:t>
            </a:r>
            <a:r>
              <a:rPr lang="de-CH" sz="2400" dirty="0"/>
              <a:t>()</a:t>
            </a:r>
            <a:r>
              <a:rPr sz="2400" dirty="0"/>
              <a:t>, join</a:t>
            </a:r>
            <a:r>
              <a:rPr lang="de-CH" sz="2400" dirty="0"/>
              <a:t>()</a:t>
            </a:r>
            <a:r>
              <a:rPr sz="2400" dirty="0"/>
              <a:t>, replace</a:t>
            </a:r>
            <a:r>
              <a:rPr lang="de-CH" sz="2400" dirty="0"/>
              <a:t>()</a:t>
            </a:r>
            <a:endParaRPr sz="2400" dirty="0"/>
          </a:p>
        </p:txBody>
      </p:sp>
      <p:sp>
        <p:nvSpPr>
          <p:cNvPr id="218" name="&gt;&gt;&gt; my_sequence = 'MRHIAHTQRCLSRL'…"/>
          <p:cNvSpPr txBox="1"/>
          <p:nvPr/>
        </p:nvSpPr>
        <p:spPr>
          <a:xfrm>
            <a:off x="1415480" y="2577551"/>
            <a:ext cx="10382650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my_sequence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'MRHIAHTQRCLSR'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my_sequence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'M'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'R'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'I'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'T'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'Q'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'R'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'L'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'S'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'R'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0" uiExpand="1" build="p"/>
      <p:bldP spid="2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What is Python?"/>
          <p:cNvSpPr txBox="1">
            <a:spLocks noGrp="1"/>
          </p:cNvSpPr>
          <p:nvPr>
            <p:ph type="title"/>
          </p:nvPr>
        </p:nvSpPr>
        <p:spPr>
          <a:xfrm>
            <a:off x="911225" y="178594"/>
            <a:ext cx="8863807" cy="976336"/>
          </a:xfrm>
          <a:prstGeom prst="rect">
            <a:avLst/>
          </a:prstGeom>
        </p:spPr>
        <p:txBody>
          <a:bodyPr/>
          <a:lstStyle/>
          <a:p>
            <a:r>
              <a:rPr dirty="0"/>
              <a:t>What is Python?</a:t>
            </a:r>
          </a:p>
        </p:txBody>
      </p:sp>
      <p:sp>
        <p:nvSpPr>
          <p:cNvPr id="143" name="Dynamic, interpreted programming language…"/>
          <p:cNvSpPr txBox="1">
            <a:spLocks noGrp="1"/>
          </p:cNvSpPr>
          <p:nvPr>
            <p:ph type="body" idx="1"/>
          </p:nvPr>
        </p:nvSpPr>
        <p:spPr>
          <a:xfrm>
            <a:off x="911225" y="1178319"/>
            <a:ext cx="9354801" cy="976336"/>
          </a:xfrm>
          <a:prstGeom prst="rect">
            <a:avLst/>
          </a:prstGeom>
        </p:spPr>
        <p:txBody>
          <a:bodyPr anchor="t"/>
          <a:lstStyle/>
          <a:p>
            <a:pPr>
              <a:buFont typeface="Arial" panose="020B0604020202020204" pitchFamily="34" charset="0"/>
              <a:buChar char="•"/>
            </a:pPr>
            <a:r>
              <a:rPr sz="2400" dirty="0"/>
              <a:t>Dynamic, interpreted</a:t>
            </a:r>
            <a:r>
              <a:rPr lang="de-CH" sz="2400" dirty="0"/>
              <a:t>, open source</a:t>
            </a:r>
            <a:r>
              <a:rPr sz="2400" dirty="0"/>
              <a:t> </a:t>
            </a:r>
            <a:r>
              <a:rPr sz="2400" b="1" dirty="0"/>
              <a:t>programming language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sz="2400" b="1" dirty="0"/>
              <a:t>Simple syntax</a:t>
            </a:r>
            <a:r>
              <a:rPr sz="2400" dirty="0"/>
              <a:t> with fast learning curve</a:t>
            </a:r>
          </a:p>
        </p:txBody>
      </p:sp>
      <p:pic>
        <p:nvPicPr>
          <p:cNvPr id="144" name="xkdc.png" descr="xkd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152" y="4924674"/>
            <a:ext cx="2801874" cy="17446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55372CB-9E31-A2C9-9DFF-A10C93E0F23B}"/>
              </a:ext>
            </a:extLst>
          </p:cNvPr>
          <p:cNvGrpSpPr/>
          <p:nvPr/>
        </p:nvGrpSpPr>
        <p:grpSpPr>
          <a:xfrm>
            <a:off x="855677" y="2300150"/>
            <a:ext cx="5168315" cy="2482878"/>
            <a:chOff x="855677" y="2300150"/>
            <a:chExt cx="5168315" cy="2482878"/>
          </a:xfrm>
        </p:grpSpPr>
        <p:pic>
          <p:nvPicPr>
            <p:cNvPr id="145" name="Image" descr="Image"/>
            <p:cNvPicPr>
              <a:picLocks noChangeAspect="1"/>
            </p:cNvPicPr>
            <p:nvPr/>
          </p:nvPicPr>
          <p:blipFill rotWithShape="1">
            <a:blip r:embed="rId3"/>
            <a:srcRect l="2563" t="41820" r="1962" b="2456"/>
            <a:stretch/>
          </p:blipFill>
          <p:spPr>
            <a:xfrm>
              <a:off x="911225" y="2654093"/>
              <a:ext cx="4657044" cy="212893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53C5E4C-D0D1-3CCC-C5CE-F2224EDC6805}"/>
                </a:ext>
              </a:extLst>
            </p:cNvPr>
            <p:cNvSpPr txBox="1"/>
            <p:nvPr/>
          </p:nvSpPr>
          <p:spPr>
            <a:xfrm>
              <a:off x="855677" y="2300150"/>
              <a:ext cx="5032916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Octoverse by Github: Top languages used in 2022</a:t>
              </a:r>
            </a:p>
          </p:txBody>
        </p:sp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3D04A8E5-3176-9C8C-16ED-35931B723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2587" t="49833" r="3193" b="48486"/>
            <a:stretch/>
          </p:blipFill>
          <p:spPr>
            <a:xfrm>
              <a:off x="5091732" y="2857628"/>
              <a:ext cx="932260" cy="290815"/>
            </a:xfrm>
            <a:prstGeom prst="rect">
              <a:avLst/>
            </a:prstGeom>
            <a:ln w="31750">
              <a:solidFill>
                <a:srgbClr val="0028A5"/>
              </a:solidFill>
              <a:miter lim="400000"/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C338EF-8E2F-9548-30DA-589C9DEFC5FC}"/>
              </a:ext>
            </a:extLst>
          </p:cNvPr>
          <p:cNvGrpSpPr/>
          <p:nvPr/>
        </p:nvGrpSpPr>
        <p:grpSpPr>
          <a:xfrm>
            <a:off x="6199726" y="2311221"/>
            <a:ext cx="4657044" cy="2292705"/>
            <a:chOff x="6199726" y="2311221"/>
            <a:chExt cx="4657044" cy="22927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16DF97-B4C9-E9A4-3704-A897C096CC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3258"/>
            <a:stretch/>
          </p:blipFill>
          <p:spPr>
            <a:xfrm>
              <a:off x="6275388" y="2794188"/>
              <a:ext cx="4285108" cy="180973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D2E558-148A-1FFB-78EB-060B0A7444A2}"/>
                </a:ext>
              </a:extLst>
            </p:cNvPr>
            <p:cNvSpPr txBox="1"/>
            <p:nvPr/>
          </p:nvSpPr>
          <p:spPr>
            <a:xfrm>
              <a:off x="6199726" y="2311221"/>
              <a:ext cx="4657044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Stack Overflow 2022: most popular languages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79C526A-2E7F-12F9-FFF2-0EFC817EA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173" t="45682" r="69809" b="51793"/>
            <a:stretch/>
          </p:blipFill>
          <p:spPr>
            <a:xfrm>
              <a:off x="6753856" y="4149080"/>
              <a:ext cx="893890" cy="279340"/>
            </a:xfrm>
            <a:prstGeom prst="rect">
              <a:avLst/>
            </a:prstGeom>
            <a:ln w="31750">
              <a:solidFill>
                <a:srgbClr val="0028A5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DF4D4-58F5-7D55-14A2-A14FE3D19799}"/>
              </a:ext>
            </a:extLst>
          </p:cNvPr>
          <p:cNvGrpSpPr/>
          <p:nvPr/>
        </p:nvGrpSpPr>
        <p:grpSpPr>
          <a:xfrm>
            <a:off x="855677" y="4954209"/>
            <a:ext cx="5862687" cy="1787159"/>
            <a:chOff x="855677" y="4954209"/>
            <a:chExt cx="5862687" cy="1787159"/>
          </a:xfrm>
        </p:grpSpPr>
        <p:pic>
          <p:nvPicPr>
            <p:cNvPr id="147" name="Image" descr="Image"/>
            <p:cNvPicPr>
              <a:picLocks noChangeAspect="1"/>
            </p:cNvPicPr>
            <p:nvPr/>
          </p:nvPicPr>
          <p:blipFill rotWithShape="1">
            <a:blip r:embed="rId5"/>
            <a:srcRect t="34538"/>
            <a:stretch/>
          </p:blipFill>
          <p:spPr>
            <a:xfrm>
              <a:off x="855677" y="5396611"/>
              <a:ext cx="5862687" cy="127274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B813A7-F158-30A6-9F07-6023B5D9F978}"/>
                </a:ext>
              </a:extLst>
            </p:cNvPr>
            <p:cNvSpPr txBox="1"/>
            <p:nvPr/>
          </p:nvSpPr>
          <p:spPr>
            <a:xfrm>
              <a:off x="855677" y="4954209"/>
              <a:ext cx="4079963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TIOBE Programming Community Index</a:t>
              </a:r>
            </a:p>
          </p:txBody>
        </p:sp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F236A68F-24F8-0468-3755-BFFBB22EB3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959" t="91346" r="71124" b="5136"/>
            <a:stretch/>
          </p:blipFill>
          <p:spPr>
            <a:xfrm>
              <a:off x="1055440" y="6386899"/>
              <a:ext cx="1493372" cy="354469"/>
            </a:xfrm>
            <a:prstGeom prst="rect">
              <a:avLst/>
            </a:prstGeom>
            <a:ln w="31750">
              <a:solidFill>
                <a:srgbClr val="0028A5"/>
              </a:solidFill>
              <a:miter lim="400000"/>
            </a:ln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Dictiona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Dictionaries</a:t>
            </a:r>
          </a:p>
        </p:txBody>
      </p:sp>
      <p:sp>
        <p:nvSpPr>
          <p:cNvPr id="221" name="Similar to lists but elements are accessed through a user defined ‘key’…"/>
          <p:cNvSpPr txBox="1">
            <a:spLocks noGrp="1"/>
          </p:cNvSpPr>
          <p:nvPr>
            <p:ph type="body" idx="1"/>
          </p:nvPr>
        </p:nvSpPr>
        <p:spPr>
          <a:xfrm>
            <a:off x="911224" y="1125538"/>
            <a:ext cx="10081319" cy="4018359"/>
          </a:xfrm>
          <a:prstGeom prst="rect">
            <a:avLst/>
          </a:prstGeom>
        </p:spPr>
        <p:txBody>
          <a:bodyPr anchor="t"/>
          <a:lstStyle/>
          <a:p>
            <a:pPr marL="541338" indent="-357188">
              <a:buSzPct val="100000"/>
              <a:buChar char="•"/>
            </a:pPr>
            <a:r>
              <a:rPr sz="2400" dirty="0"/>
              <a:t>Similar to lists</a:t>
            </a:r>
            <a:r>
              <a:rPr lang="de-CH" sz="2400" dirty="0"/>
              <a:t>,</a:t>
            </a:r>
            <a:r>
              <a:rPr sz="2400" dirty="0"/>
              <a:t> but elements are accessed through a user defined key</a:t>
            </a:r>
          </a:p>
          <a:p>
            <a:pPr marL="541338" indent="-357188">
              <a:buSzPct val="100000"/>
              <a:buChar char="•"/>
            </a:pPr>
            <a:endParaRPr sz="2400" dirty="0"/>
          </a:p>
          <a:p>
            <a:pPr marL="541338" indent="-357188">
              <a:buSzPct val="100000"/>
              <a:buChar char="•"/>
            </a:pPr>
            <a:endParaRPr sz="2400" dirty="0"/>
          </a:p>
          <a:p>
            <a:pPr marL="541338" indent="-357188">
              <a:buSzPct val="100000"/>
              <a:buChar char="•"/>
            </a:pPr>
            <a:endParaRPr lang="de-CH" sz="2400" dirty="0"/>
          </a:p>
          <a:p>
            <a:pPr marL="541338" indent="-357188">
              <a:buSzPct val="100000"/>
              <a:buChar char="•"/>
            </a:pPr>
            <a:r>
              <a:rPr sz="2400" dirty="0"/>
              <a:t>retrieve their </a:t>
            </a:r>
            <a:r>
              <a:rPr sz="2400" b="1" dirty="0"/>
              <a:t>value</a:t>
            </a:r>
            <a:r>
              <a:rPr sz="2400" dirty="0"/>
              <a:t> by using the </a:t>
            </a:r>
            <a:r>
              <a:rPr sz="2400" b="1" dirty="0"/>
              <a:t>key</a:t>
            </a:r>
          </a:p>
        </p:txBody>
      </p:sp>
      <p:sp>
        <p:nvSpPr>
          <p:cNvPr id="222" name="my_proteins_seqs = {}…"/>
          <p:cNvSpPr txBox="1"/>
          <p:nvPr/>
        </p:nvSpPr>
        <p:spPr>
          <a:xfrm>
            <a:off x="1439783" y="1593760"/>
            <a:ext cx="9522519" cy="1303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my_proteins_seqs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{}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my_proteins_seqs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sz="2000" dirty="0">
                <a:solidFill>
                  <a:srgbClr val="A3ADB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same as above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my_proteins_seqs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'DROME_HH_Q02936'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'MRHIAHTQRCLSRLTSLVA'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my_proteins_seqs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'DROME_PATC_P18502'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'MDRDSLPRVPDTHGDVVD'</a:t>
            </a:r>
          </a:p>
        </p:txBody>
      </p:sp>
      <p:sp>
        <p:nvSpPr>
          <p:cNvPr id="223" name="&gt;&gt;&gt; my_proteins_seqs['DROME_HH_Q02936']…"/>
          <p:cNvSpPr txBox="1"/>
          <p:nvPr/>
        </p:nvSpPr>
        <p:spPr>
          <a:xfrm>
            <a:off x="1425012" y="3960999"/>
            <a:ext cx="6073779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my_proteins_seqs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'DROME_HH_Q02936'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'MRHIAHTQRCLSRLTSLVA'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uiExpand="1" build="p"/>
      <p:bldP spid="222" grpId="0" animBg="1"/>
      <p:bldP spid="2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# Try accessing a string like a list…"/>
          <p:cNvSpPr txBox="1"/>
          <p:nvPr/>
        </p:nvSpPr>
        <p:spPr>
          <a:xfrm>
            <a:off x="911225" y="1125765"/>
            <a:ext cx="5172891" cy="367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Try accessing a string like a list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my_string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'hello world!'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my_string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my_string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'?'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solidFill>
                <a:srgbClr val="BA21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my_string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'?'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my_modified_string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''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join(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my_modified_string</a:t>
            </a: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0CB4CB-2ACF-B866-E41C-978A34468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Session III:  Strings and dictionaries</a:t>
            </a:r>
            <a:br>
              <a:rPr lang="en-GB" sz="3200" dirty="0"/>
            </a:b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2B413-C588-E422-E555-7F46A22452AF}"/>
              </a:ext>
            </a:extLst>
          </p:cNvPr>
          <p:cNvSpPr txBox="1"/>
          <p:nvPr/>
        </p:nvSpPr>
        <p:spPr>
          <a:xfrm>
            <a:off x="6275388" y="1125538"/>
            <a:ext cx="609783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create your first dictionary</a:t>
            </a:r>
            <a:endParaRPr lang="en-GB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{}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'U'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800" dirty="0">
              <a:solidFill>
                <a:srgbClr val="BA21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#or in one line</a:t>
            </a:r>
            <a:endParaRPr lang="en-GB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'U'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#dictionary operations</a:t>
            </a:r>
            <a:endParaRPr lang="en-GB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'U'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'U'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AA38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dna_to_rna.keys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endParaRPr lang="en-CH" sz="1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tring li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III: </a:t>
            </a:r>
            <a:r>
              <a:rPr dirty="0"/>
              <a:t>String 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F1752-0D2C-D393-A4AB-3343D6338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133073"/>
            <a:ext cx="9541821" cy="522275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Dictionary defin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III: </a:t>
            </a:r>
            <a:r>
              <a:rPr dirty="0"/>
              <a:t>Dictionary definition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EB3632-022F-F9D7-682B-F378EEFEA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34" y="1118402"/>
            <a:ext cx="10590375" cy="33187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Dictionary us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III: </a:t>
            </a:r>
            <a:r>
              <a:rPr dirty="0"/>
              <a:t>Dictionary usage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89057-429E-B861-701A-E526B76E6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4" y="1125538"/>
            <a:ext cx="8994303" cy="539908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Functions</a:t>
            </a:r>
          </a:p>
        </p:txBody>
      </p:sp>
      <p:sp>
        <p:nvSpPr>
          <p:cNvPr id="238" name="function: stores instructions (not values)…"/>
          <p:cNvSpPr txBox="1">
            <a:spLocks noGrp="1"/>
          </p:cNvSpPr>
          <p:nvPr>
            <p:ph type="body" idx="1"/>
          </p:nvPr>
        </p:nvSpPr>
        <p:spPr>
          <a:xfrm>
            <a:off x="911225" y="1125538"/>
            <a:ext cx="10225335" cy="4535026"/>
          </a:xfrm>
          <a:prstGeom prst="rect">
            <a:avLst/>
          </a:prstGeom>
        </p:spPr>
        <p:txBody>
          <a:bodyPr/>
          <a:lstStyle/>
          <a:p>
            <a:pPr marL="541338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/>
              <a:t>function: stores instructions (not values)</a:t>
            </a:r>
          </a:p>
          <a:p>
            <a:pPr marL="541338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/>
              <a:t>basic use:</a:t>
            </a:r>
            <a:r>
              <a:rPr lang="de-CH" sz="2400" dirty="0"/>
              <a:t> </a:t>
            </a:r>
            <a:r>
              <a:rPr sz="2400" dirty="0" err="1">
                <a:solidFill>
                  <a:srgbClr val="018001"/>
                </a:solidFill>
              </a:rPr>
              <a:t>function_name</a:t>
            </a:r>
            <a:r>
              <a:rPr sz="2400" dirty="0">
                <a:solidFill>
                  <a:srgbClr val="018001"/>
                </a:solidFill>
              </a:rPr>
              <a:t>(arguments)</a:t>
            </a:r>
          </a:p>
          <a:p>
            <a:pPr marL="541338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lang="de-CH" sz="2400" dirty="0" err="1"/>
              <a:t>many</a:t>
            </a:r>
            <a:r>
              <a:rPr lang="de-CH" sz="2400" dirty="0"/>
              <a:t> </a:t>
            </a:r>
            <a:r>
              <a:rPr sz="2400" dirty="0"/>
              <a:t>functions loaded by default in python, e.g.</a:t>
            </a:r>
            <a:endParaRPr sz="2400" dirty="0">
              <a:solidFill>
                <a:srgbClr val="018001"/>
              </a:solidFill>
            </a:endParaRPr>
          </a:p>
          <a:p>
            <a:pPr marL="883338" lvl="3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>
                <a:solidFill>
                  <a:srgbClr val="018001"/>
                </a:solidFill>
              </a:rPr>
              <a:t>str()</a:t>
            </a:r>
            <a:r>
              <a:rPr sz="2400" dirty="0"/>
              <a:t> - convert an object into a string</a:t>
            </a:r>
          </a:p>
          <a:p>
            <a:pPr marL="883338" lvl="3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>
                <a:solidFill>
                  <a:srgbClr val="018001"/>
                </a:solidFill>
              </a:rPr>
              <a:t>int() </a:t>
            </a:r>
            <a:r>
              <a:rPr sz="2400" dirty="0"/>
              <a:t>- convert an object into an integer</a:t>
            </a:r>
          </a:p>
          <a:p>
            <a:pPr marL="883338" lvl="3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>
                <a:solidFill>
                  <a:srgbClr val="018001"/>
                </a:solidFill>
              </a:rPr>
              <a:t>float()</a:t>
            </a:r>
            <a:r>
              <a:rPr sz="2400" dirty="0"/>
              <a:t> - convert a object into a floating point number</a:t>
            </a:r>
          </a:p>
          <a:p>
            <a:pPr marL="883338" lvl="3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>
                <a:solidFill>
                  <a:srgbClr val="018001"/>
                </a:solidFill>
              </a:rPr>
              <a:t>type() </a:t>
            </a:r>
            <a:r>
              <a:rPr sz="2400" dirty="0"/>
              <a:t>- tells you the type of an object</a:t>
            </a:r>
          </a:p>
          <a:p>
            <a:pPr marL="541338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/>
              <a:t>see many other</a:t>
            </a:r>
            <a:r>
              <a:rPr lang="de-CH" sz="2400" dirty="0"/>
              <a:t>s</a:t>
            </a:r>
            <a:r>
              <a:rPr sz="2400" dirty="0"/>
              <a:t> in the cheat-sheet and find them on</a:t>
            </a:r>
            <a:r>
              <a:rPr lang="de-CH" sz="2400" dirty="0"/>
              <a:t> </a:t>
            </a:r>
            <a:r>
              <a:rPr sz="2400" u="sng" dirty="0">
                <a:hlinkClick r:id="rId2"/>
              </a:rPr>
              <a:t>https://docs.python.org/3/library/functions.html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Function</a:t>
            </a:r>
            <a:r>
              <a:rPr lang="de-CH" dirty="0"/>
              <a:t> </a:t>
            </a:r>
            <a:r>
              <a:rPr lang="de-CH" dirty="0" err="1"/>
              <a:t>example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46FBF0-1B3F-5854-0173-46FF0B4F1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32" y="1125538"/>
            <a:ext cx="8355319" cy="5480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Metho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Methods</a:t>
            </a:r>
          </a:p>
        </p:txBody>
      </p:sp>
      <p:sp>
        <p:nvSpPr>
          <p:cNvPr id="248" name="functions of a specific object class…"/>
          <p:cNvSpPr txBox="1">
            <a:spLocks noGrp="1"/>
          </p:cNvSpPr>
          <p:nvPr>
            <p:ph type="body" idx="1"/>
          </p:nvPr>
        </p:nvSpPr>
        <p:spPr>
          <a:xfrm>
            <a:off x="911225" y="1125538"/>
            <a:ext cx="10369550" cy="4902643"/>
          </a:xfrm>
          <a:prstGeom prst="rect">
            <a:avLst/>
          </a:prstGeom>
        </p:spPr>
        <p:txBody>
          <a:bodyPr anchor="t"/>
          <a:lstStyle/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r>
              <a:rPr sz="2400" dirty="0"/>
              <a:t>functions of a specific object class</a:t>
            </a:r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r>
              <a:rPr sz="2400" dirty="0"/>
              <a:t>access by </a:t>
            </a:r>
            <a:r>
              <a:rPr sz="2400" dirty="0">
                <a:solidFill>
                  <a:srgbClr val="B51A00"/>
                </a:solidFill>
              </a:rPr>
              <a:t> </a:t>
            </a:r>
            <a:r>
              <a:rPr sz="2400" dirty="0"/>
              <a:t>&lt;</a:t>
            </a:r>
            <a:r>
              <a:rPr sz="2400" dirty="0" err="1"/>
              <a:t>variable_name</a:t>
            </a:r>
            <a:r>
              <a:rPr sz="2400" dirty="0"/>
              <a:t>&gt;.&lt;method&gt;(</a:t>
            </a:r>
            <a:r>
              <a:rPr sz="2400" i="1" dirty="0"/>
              <a:t>arguments</a:t>
            </a:r>
            <a:r>
              <a:rPr sz="2400" dirty="0"/>
              <a:t>)</a:t>
            </a:r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endParaRPr sz="2400" dirty="0"/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endParaRPr sz="2400" dirty="0"/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endParaRPr sz="2400" dirty="0"/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r>
              <a:rPr sz="2400" dirty="0"/>
              <a:t>in </a:t>
            </a:r>
            <a:r>
              <a:rPr sz="2400" dirty="0" err="1"/>
              <a:t>i</a:t>
            </a:r>
            <a:r>
              <a:rPr lang="de-CH" sz="2400" dirty="0"/>
              <a:t>P</a:t>
            </a:r>
            <a:r>
              <a:rPr sz="2400" dirty="0" err="1"/>
              <a:t>ython</a:t>
            </a:r>
            <a:r>
              <a:rPr sz="2400" dirty="0"/>
              <a:t>: write . after a variable name and press &lt;tab&gt; to get an overview about available methods</a:t>
            </a:r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r>
              <a:rPr sz="2400" dirty="0"/>
              <a:t>alternatively: </a:t>
            </a:r>
            <a:r>
              <a:rPr sz="2400" dirty="0" err="1">
                <a:solidFill>
                  <a:srgbClr val="018001"/>
                </a:solidFill>
              </a:rPr>
              <a:t>dir</a:t>
            </a:r>
            <a:r>
              <a:rPr sz="2400" dirty="0"/>
              <a:t>(object)</a:t>
            </a:r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r>
              <a:rPr sz="2400" dirty="0"/>
              <a:t>use ? / ?? (in </a:t>
            </a:r>
            <a:r>
              <a:rPr sz="2400" dirty="0" err="1"/>
              <a:t>ipython</a:t>
            </a:r>
            <a:r>
              <a:rPr sz="2400" dirty="0"/>
              <a:t>) or help() to get information about a method and its arguments e.g. ?</a:t>
            </a:r>
            <a:r>
              <a:rPr lang="de-CH" sz="2400" dirty="0" err="1"/>
              <a:t>my</a:t>
            </a:r>
            <a:r>
              <a:rPr lang="de-CH" sz="2400" dirty="0"/>
              <a:t>_</a:t>
            </a:r>
            <a:r>
              <a:rPr sz="2400" dirty="0" err="1"/>
              <a:t>str.split</a:t>
            </a:r>
            <a:r>
              <a:rPr sz="2400" dirty="0"/>
              <a:t> or help(</a:t>
            </a:r>
            <a:r>
              <a:rPr lang="de-CH" sz="2400" dirty="0" err="1"/>
              <a:t>my</a:t>
            </a:r>
            <a:r>
              <a:rPr lang="de-CH" sz="2400" dirty="0"/>
              <a:t>_</a:t>
            </a:r>
            <a:r>
              <a:rPr sz="2400" dirty="0" err="1"/>
              <a:t>str.split</a:t>
            </a:r>
            <a:r>
              <a:rPr sz="2400" dirty="0"/>
              <a:t>)</a:t>
            </a:r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r>
              <a:rPr lang="de-CH" sz="2400" dirty="0"/>
              <a:t>a</a:t>
            </a:r>
            <a:r>
              <a:rPr sz="2400" dirty="0" err="1"/>
              <a:t>lternatively</a:t>
            </a:r>
            <a:r>
              <a:rPr sz="2400" dirty="0"/>
              <a:t>: google</a:t>
            </a:r>
            <a:r>
              <a:rPr lang="de-CH" sz="2400" dirty="0"/>
              <a:t> </a:t>
            </a:r>
            <a:r>
              <a:rPr lang="de-CH" sz="2400" dirty="0" err="1"/>
              <a:t>or</a:t>
            </a:r>
            <a:r>
              <a:rPr lang="de-CH" sz="2400" dirty="0"/>
              <a:t> </a:t>
            </a:r>
            <a:r>
              <a:rPr lang="de-CH" sz="2400" dirty="0" err="1"/>
              <a:t>ask</a:t>
            </a:r>
            <a:r>
              <a:rPr lang="de-CH" sz="2400" dirty="0"/>
              <a:t> </a:t>
            </a:r>
            <a:r>
              <a:rPr lang="de-CH" sz="2400" dirty="0" err="1"/>
              <a:t>chatGTP</a:t>
            </a:r>
            <a:endParaRPr sz="2400" dirty="0"/>
          </a:p>
        </p:txBody>
      </p:sp>
      <p:sp>
        <p:nvSpPr>
          <p:cNvPr id="249" name="&gt;&gt;&gt; s = 'The quick brown fox jumps over the lazy dog'…"/>
          <p:cNvSpPr txBox="1"/>
          <p:nvPr/>
        </p:nvSpPr>
        <p:spPr>
          <a:xfrm>
            <a:off x="1420703" y="2119729"/>
            <a:ext cx="9860072" cy="145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'The quick brown fox jumps over the lazy dog'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sz="1800" b="1" dirty="0" err="1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split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'The'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'quick'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'brown'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'fox'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'jumps'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'over'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'the'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'lazy'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‘dog'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s.split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1800" dirty="0">
                <a:solidFill>
                  <a:srgbClr val="BE2E3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'fox'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BB252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‘The quick brown ‘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solidFill>
                  <a:srgbClr val="BB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 jumps over the lazy dog'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uiExpand="1" build="p"/>
      <p:bldP spid="24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Brea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Break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art 2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Part 2:</a:t>
            </a:r>
          </a:p>
          <a:p>
            <a:r>
              <a:t>Writing Python code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cientific Python sta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Scientific Python stack</a:t>
            </a:r>
            <a:r>
              <a:rPr lang="de-CH" dirty="0"/>
              <a:t>: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than</a:t>
            </a:r>
            <a:r>
              <a:rPr lang="de-CH" dirty="0"/>
              <a:t> </a:t>
            </a:r>
            <a:r>
              <a:rPr lang="de-CH" dirty="0" err="1"/>
              <a:t>core</a:t>
            </a:r>
            <a:r>
              <a:rPr lang="de-CH" dirty="0"/>
              <a:t> Python</a:t>
            </a:r>
            <a:endParaRPr dirty="0"/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2"/>
          <a:srcRect l="729" t="729" r="729" b="729"/>
          <a:stretch>
            <a:fillRect/>
          </a:stretch>
        </p:blipFill>
        <p:spPr>
          <a:xfrm>
            <a:off x="2783632" y="1340768"/>
            <a:ext cx="6028350" cy="4525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Why write a scrip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write a script?</a:t>
            </a:r>
          </a:p>
        </p:txBody>
      </p:sp>
      <p:sp>
        <p:nvSpPr>
          <p:cNvPr id="256" name="Organize your commands in a text file and build more complicated workflows that can be executed at once.…"/>
          <p:cNvSpPr txBox="1">
            <a:spLocks noGrp="1"/>
          </p:cNvSpPr>
          <p:nvPr>
            <p:ph type="body" idx="1"/>
          </p:nvPr>
        </p:nvSpPr>
        <p:spPr>
          <a:xfrm>
            <a:off x="924513" y="1125538"/>
            <a:ext cx="9810750" cy="4018359"/>
          </a:xfrm>
          <a:prstGeom prst="rect">
            <a:avLst/>
          </a:prstGeom>
        </p:spPr>
        <p:txBody>
          <a:bodyPr anchor="t"/>
          <a:lstStyle/>
          <a:p>
            <a:pPr marL="541338" indent="-357188" defTabSz="386106">
              <a:spcBef>
                <a:spcPts val="1547"/>
              </a:spcBef>
              <a:buChar char="•"/>
              <a:defRPr sz="3948"/>
            </a:pPr>
            <a:r>
              <a:rPr sz="2400" dirty="0"/>
              <a:t>Organize your commands in a text file and build more complicated workflows that can be executed at once. </a:t>
            </a:r>
          </a:p>
          <a:p>
            <a:pPr marL="541338" indent="-357188" defTabSz="386106">
              <a:spcBef>
                <a:spcPts val="1547"/>
              </a:spcBef>
              <a:buChar char="•"/>
              <a:defRPr sz="3948"/>
            </a:pPr>
            <a:r>
              <a:rPr sz="2400" dirty="0"/>
              <a:t>save typing, make your work reproducible</a:t>
            </a:r>
          </a:p>
          <a:p>
            <a:pPr marL="541338" indent="-357188" defTabSz="386106">
              <a:spcBef>
                <a:spcPts val="1547"/>
              </a:spcBef>
              <a:buChar char="•"/>
              <a:defRPr sz="3948"/>
            </a:pPr>
            <a:endParaRPr lang="en-US" sz="2400" dirty="0"/>
          </a:p>
          <a:p>
            <a:pPr marL="541338" indent="-357188" defTabSz="386106">
              <a:spcBef>
                <a:spcPts val="1547"/>
              </a:spcBef>
              <a:buChar char="•"/>
              <a:defRPr sz="3948"/>
            </a:pPr>
            <a:r>
              <a:rPr sz="2400" dirty="0"/>
              <a:t>Run it at any point by executing your script</a:t>
            </a:r>
            <a:endParaRPr lang="en-CH" sz="2400" dirty="0"/>
          </a:p>
          <a:p>
            <a:pPr marL="541338" indent="-357188" defTabSz="386106">
              <a:spcBef>
                <a:spcPts val="1547"/>
              </a:spcBef>
              <a:buFont typeface="Arial" panose="020B0604020202020204" pitchFamily="34" charset="0"/>
              <a:buChar char="•"/>
              <a:defRPr sz="3948"/>
            </a:pPr>
            <a:r>
              <a:rPr lang="en-GB" sz="2400" dirty="0"/>
              <a:t>Use comments (</a:t>
            </a:r>
            <a:r>
              <a:rPr lang="en-GB" sz="2400" i="1" dirty="0">
                <a:solidFill>
                  <a:srgbClr val="408080"/>
                </a:solidFill>
              </a:rPr>
              <a:t>#</a:t>
            </a:r>
            <a:r>
              <a:rPr lang="en-GB" sz="2400" dirty="0"/>
              <a:t>) to describe your code </a:t>
            </a:r>
            <a:endParaRPr lang="en-CH" sz="2400" dirty="0"/>
          </a:p>
          <a:p>
            <a:pPr marL="541338" indent="-357188" defTabSz="386106">
              <a:spcBef>
                <a:spcPts val="1547"/>
              </a:spcBef>
              <a:buChar char="•"/>
              <a:defRPr sz="3948"/>
            </a:pPr>
            <a:r>
              <a:rPr lang="de-CH" sz="2400" dirty="0" err="1"/>
              <a:t>use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print</a:t>
            </a:r>
            <a:r>
              <a:rPr lang="de-CH" sz="2400" dirty="0"/>
              <a:t>() </a:t>
            </a:r>
            <a:r>
              <a:rPr lang="de-CH" sz="2400" dirty="0" err="1"/>
              <a:t>function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print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output</a:t>
            </a:r>
            <a:r>
              <a:rPr lang="de-CH" sz="2400" dirty="0"/>
              <a:t> </a:t>
            </a:r>
            <a:r>
              <a:rPr lang="de-CH" sz="2400" dirty="0" err="1"/>
              <a:t>or</a:t>
            </a:r>
            <a:r>
              <a:rPr lang="de-CH" sz="2400" dirty="0"/>
              <a:t> an intermediate </a:t>
            </a:r>
            <a:r>
              <a:rPr lang="de-CH" sz="2400" dirty="0" err="1"/>
              <a:t>result</a:t>
            </a:r>
            <a:endParaRPr sz="2400" dirty="0"/>
          </a:p>
        </p:txBody>
      </p:sp>
      <p:sp>
        <p:nvSpPr>
          <p:cNvPr id="2" name="&gt;&gt;&gt; print(“Hello”,”Python!”)…">
            <a:extLst>
              <a:ext uri="{FF2B5EF4-FFF2-40B4-BE49-F238E27FC236}">
                <a16:creationId xmlns:a16="http://schemas.microsoft.com/office/drawing/2014/main" id="{C87909B2-100D-4D5C-ED08-799C59A22F7C}"/>
              </a:ext>
            </a:extLst>
          </p:cNvPr>
          <p:cNvSpPr txBox="1"/>
          <p:nvPr/>
        </p:nvSpPr>
        <p:spPr>
          <a:xfrm>
            <a:off x="1423936" y="4800052"/>
            <a:ext cx="4381008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b="1" dirty="0">
                <a:solidFill>
                  <a:srgbClr val="569D8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sz="2000" b="1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Hello”</a:t>
            </a: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”Python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!”)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Hello Python!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uiExpand="1" build="p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onditional stat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Conditional statements</a:t>
            </a:r>
          </a:p>
        </p:txBody>
      </p:sp>
      <p:sp>
        <p:nvSpPr>
          <p:cNvPr id="264" name="Use if/else clauses to make decisions…"/>
          <p:cNvSpPr txBox="1">
            <a:spLocks noGrp="1"/>
          </p:cNvSpPr>
          <p:nvPr>
            <p:ph type="body" idx="1"/>
          </p:nvPr>
        </p:nvSpPr>
        <p:spPr>
          <a:xfrm>
            <a:off x="910776" y="1124744"/>
            <a:ext cx="10369550" cy="4018359"/>
          </a:xfrm>
          <a:prstGeom prst="rect">
            <a:avLst/>
          </a:prstGeom>
        </p:spPr>
        <p:txBody>
          <a:bodyPr anchor="t"/>
          <a:lstStyle/>
          <a:p>
            <a:pPr marL="508974" indent="-285740">
              <a:buChar char="•"/>
            </a:pPr>
            <a:r>
              <a:rPr sz="2400" dirty="0"/>
              <a:t>Use if/else clauses to make decisions</a:t>
            </a:r>
          </a:p>
          <a:p>
            <a:pPr marL="508974" indent="-285740">
              <a:buChar char="•"/>
            </a:pPr>
            <a:endParaRPr sz="2400" dirty="0"/>
          </a:p>
          <a:p>
            <a:pPr marL="508974" indent="-285740">
              <a:buChar char="•"/>
            </a:pPr>
            <a:endParaRPr sz="2400" dirty="0"/>
          </a:p>
          <a:p>
            <a:pPr marL="508974" indent="-285740">
              <a:buChar char="•"/>
            </a:pPr>
            <a:endParaRPr lang="de-CH" sz="2400" dirty="0"/>
          </a:p>
          <a:p>
            <a:pPr marL="508974" indent="-285740">
              <a:buChar char="•"/>
            </a:pPr>
            <a:r>
              <a:rPr sz="2400" dirty="0"/>
              <a:t>Remember the indentation!</a:t>
            </a:r>
            <a:r>
              <a:rPr lang="de-CH" sz="2400" dirty="0"/>
              <a:t> </a:t>
            </a:r>
          </a:p>
          <a:p>
            <a:pPr marL="908134" lvl="1" indent="-342900">
              <a:buFont typeface="Wingdings" pitchFamily="2" charset="2"/>
              <a:buChar char="Ø"/>
            </a:pPr>
            <a:r>
              <a:rPr sz="2400" dirty="0"/>
              <a:t>While other programming languages use brackets or end statements, Python uses whitespace to structure code. </a:t>
            </a:r>
            <a:endParaRPr lang="de-CH" sz="2400" dirty="0"/>
          </a:p>
          <a:p>
            <a:pPr marL="908134" lvl="1" indent="-342900">
              <a:buFont typeface="Wingdings" pitchFamily="2" charset="2"/>
              <a:buChar char="Ø"/>
            </a:pPr>
            <a:r>
              <a:rPr sz="2400" dirty="0"/>
              <a:t>Simply use tabulator to indent</a:t>
            </a:r>
            <a:r>
              <a:rPr lang="de-CH" sz="2400" dirty="0"/>
              <a:t>.</a:t>
            </a:r>
            <a:endParaRPr sz="2400" dirty="0"/>
          </a:p>
        </p:txBody>
      </p:sp>
      <p:sp>
        <p:nvSpPr>
          <p:cNvPr id="265" name="if boolean_expression:…"/>
          <p:cNvSpPr txBox="1"/>
          <p:nvPr/>
        </p:nvSpPr>
        <p:spPr>
          <a:xfrm>
            <a:off x="1463322" y="1693710"/>
            <a:ext cx="5458225" cy="1303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b="1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boolean_expression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sz="2000" b="1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sz="2000" b="1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“The statement is True”</a:t>
            </a:r>
            <a:r>
              <a:rPr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 b="1">
                <a:solidFill>
                  <a:srgbClr val="018001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sz="2000" b="1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sz="2000" b="1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“The statement is False”</a:t>
            </a:r>
            <a:r>
              <a:rPr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26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093" y="1138745"/>
            <a:ext cx="2160240" cy="2607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842" y="4783173"/>
            <a:ext cx="1205955" cy="758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 uiExpand="1" build="p"/>
      <p:bldP spid="26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Loops</a:t>
            </a:r>
          </a:p>
        </p:txBody>
      </p:sp>
      <p:sp>
        <p:nvSpPr>
          <p:cNvPr id="270" name="Loops are essential for repeating an action several times…"/>
          <p:cNvSpPr txBox="1">
            <a:spLocks noGrp="1"/>
          </p:cNvSpPr>
          <p:nvPr>
            <p:ph type="body" idx="1"/>
          </p:nvPr>
        </p:nvSpPr>
        <p:spPr>
          <a:xfrm>
            <a:off x="911225" y="1136452"/>
            <a:ext cx="9810750" cy="4018359"/>
          </a:xfrm>
          <a:prstGeom prst="rect">
            <a:avLst/>
          </a:prstGeom>
        </p:spPr>
        <p:txBody>
          <a:bodyPr anchor="t"/>
          <a:lstStyle/>
          <a:p>
            <a:pPr marL="541338" indent="-357188">
              <a:buChar char="•"/>
            </a:pPr>
            <a:r>
              <a:rPr sz="2400" dirty="0"/>
              <a:t>Loops are essential for repeating an action several times</a:t>
            </a:r>
          </a:p>
          <a:p>
            <a:pPr marL="541338" indent="-357188">
              <a:buChar char="•"/>
            </a:pPr>
            <a:r>
              <a:rPr sz="2400" dirty="0"/>
              <a:t>The </a:t>
            </a:r>
            <a:r>
              <a:rPr sz="2400" b="1" dirty="0">
                <a:solidFill>
                  <a:srgbClr val="018001"/>
                </a:solidFill>
              </a:rPr>
              <a:t>for</a:t>
            </a:r>
            <a:r>
              <a:rPr sz="2400" dirty="0"/>
              <a:t> loop executes the nested statements as many times as there are elements in the input list.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20CCFE-7C82-D0BE-375C-0CB159224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7" r="34085"/>
          <a:stretch/>
        </p:blipFill>
        <p:spPr>
          <a:xfrm>
            <a:off x="1415480" y="2636912"/>
            <a:ext cx="7643841" cy="266429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for loop for rea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for</a:t>
            </a:r>
            <a:r>
              <a:rPr dirty="0"/>
              <a:t> loop for reading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files</a:t>
            </a:r>
            <a:r>
              <a:rPr dirty="0"/>
              <a:t>	</a:t>
            </a:r>
          </a:p>
        </p:txBody>
      </p:sp>
      <p:grpSp>
        <p:nvGrpSpPr>
          <p:cNvPr id="277" name="File: my_file.txt…"/>
          <p:cNvGrpSpPr/>
          <p:nvPr/>
        </p:nvGrpSpPr>
        <p:grpSpPr>
          <a:xfrm>
            <a:off x="6888088" y="1412776"/>
            <a:ext cx="2016224" cy="2240262"/>
            <a:chOff x="0" y="0"/>
            <a:chExt cx="2794000" cy="2832100"/>
          </a:xfrm>
        </p:grpSpPr>
        <p:sp>
          <p:nvSpPr>
            <p:cNvPr id="276" name="File: my_file.txt…"/>
            <p:cNvSpPr txBox="1"/>
            <p:nvPr/>
          </p:nvSpPr>
          <p:spPr>
            <a:xfrm>
              <a:off x="38100" y="257031"/>
              <a:ext cx="2717800" cy="2318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defTabSz="321457">
                <a:defRPr sz="2400" b="1" i="1">
                  <a:solidFill>
                    <a:srgbClr val="929292"/>
                  </a:solidFill>
                </a:defRPr>
              </a:pPr>
              <a:r>
                <a:rPr sz="1687"/>
                <a:t>File: my_file.txt</a:t>
              </a:r>
            </a:p>
            <a:p>
              <a:pPr defTabSz="321457">
                <a:defRPr sz="2400" b="1" i="1">
                  <a:solidFill>
                    <a:srgbClr val="929292"/>
                  </a:solidFill>
                </a:defRPr>
              </a:pPr>
              <a:endParaRPr sz="1687"/>
            </a:p>
            <a:p>
              <a:pPr defTabSz="321457">
                <a:defRPr sz="2400">
                  <a:solidFill>
                    <a:srgbClr val="323333"/>
                  </a:solidFill>
                </a:defRPr>
              </a:pPr>
              <a:r>
                <a:rPr sz="1687">
                  <a:solidFill>
                    <a:srgbClr val="666666"/>
                  </a:solidFill>
                </a:rPr>
                <a:t>1</a:t>
              </a:r>
              <a:r>
                <a:rPr sz="1687"/>
                <a:t>st line</a:t>
              </a:r>
            </a:p>
            <a:p>
              <a:pPr defTabSz="321457">
                <a:defRPr sz="2400">
                  <a:solidFill>
                    <a:srgbClr val="323333"/>
                  </a:solidFill>
                </a:defRPr>
              </a:pPr>
              <a:r>
                <a:rPr sz="1687">
                  <a:solidFill>
                    <a:srgbClr val="666666"/>
                  </a:solidFill>
                </a:rPr>
                <a:t>2</a:t>
              </a:r>
              <a:r>
                <a:rPr sz="1687"/>
                <a:t>nd line </a:t>
              </a:r>
            </a:p>
            <a:p>
              <a:pPr defTabSz="321457">
                <a:defRPr sz="2400">
                  <a:solidFill>
                    <a:srgbClr val="323333"/>
                  </a:solidFill>
                </a:defRPr>
              </a:pPr>
              <a:r>
                <a:rPr sz="1687">
                  <a:solidFill>
                    <a:srgbClr val="666666"/>
                  </a:solidFill>
                </a:rPr>
                <a:t>3</a:t>
              </a:r>
              <a:r>
                <a:rPr sz="1687"/>
                <a:t>rd line</a:t>
              </a:r>
            </a:p>
            <a:p>
              <a:pPr defTabSz="321457">
                <a:defRPr sz="2400">
                  <a:solidFill>
                    <a:srgbClr val="323333"/>
                  </a:solidFill>
                </a:defRPr>
              </a:pPr>
              <a:r>
                <a:rPr sz="1687"/>
                <a:t>EOF</a:t>
              </a:r>
            </a:p>
          </p:txBody>
        </p:sp>
        <p:pic>
          <p:nvPicPr>
            <p:cNvPr id="275" name="File: my_file.txt… File: my_file.txt1st line2nd line 3rd lineEOF" descr="File: my_file.txt… File: my_file.txt1st line2nd line 3rd lineEOF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794000" cy="2832100"/>
            </a:xfrm>
            <a:prstGeom prst="rect">
              <a:avLst/>
            </a:prstGeom>
            <a:effectLst/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DAFDB8A-1710-43F7-431F-6FDBF5B72B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6" r="52985"/>
          <a:stretch/>
        </p:blipFill>
        <p:spPr>
          <a:xfrm>
            <a:off x="1103482" y="1332754"/>
            <a:ext cx="4787900" cy="274123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onditional lo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Conditional loop</a:t>
            </a:r>
          </a:p>
        </p:txBody>
      </p:sp>
      <p:sp>
        <p:nvSpPr>
          <p:cNvPr id="281" name="Use the while loop to continue an action until a condition is not satisfied anymore"/>
          <p:cNvSpPr txBox="1">
            <a:spLocks noGrp="1"/>
          </p:cNvSpPr>
          <p:nvPr>
            <p:ph type="body" idx="1"/>
          </p:nvPr>
        </p:nvSpPr>
        <p:spPr>
          <a:xfrm>
            <a:off x="916216" y="1153587"/>
            <a:ext cx="9810750" cy="4018359"/>
          </a:xfrm>
          <a:prstGeom prst="rect">
            <a:avLst/>
          </a:prstGeom>
        </p:spPr>
        <p:txBody>
          <a:bodyPr anchor="t"/>
          <a:lstStyle/>
          <a:p>
            <a:pPr marL="11113" indent="0">
              <a:buNone/>
            </a:pPr>
            <a:r>
              <a:rPr dirty="0"/>
              <a:t>Use the </a:t>
            </a:r>
            <a:r>
              <a:rPr sz="2531" b="1" dirty="0">
                <a:solidFill>
                  <a:srgbClr val="018001"/>
                </a:solidFill>
              </a:rPr>
              <a:t>while</a:t>
            </a:r>
            <a:r>
              <a:rPr dirty="0"/>
              <a:t> loop to continue an action until a condition is not satisfied anymore</a:t>
            </a:r>
          </a:p>
        </p:txBody>
      </p:sp>
      <p:sp>
        <p:nvSpPr>
          <p:cNvPr id="282" name="&gt;&gt;&gt; number_apples = 3…"/>
          <p:cNvSpPr txBox="1"/>
          <p:nvPr/>
        </p:nvSpPr>
        <p:spPr>
          <a:xfrm>
            <a:off x="1205650" y="1739003"/>
            <a:ext cx="6813352" cy="2842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number_apples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b="1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number_apples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number_apples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-=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sz="2000" b="1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sz="2000" b="1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“Ate an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apple,”</a:t>
            </a: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,number_apples,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'left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Ate an apple, 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left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Ate an apple, 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left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Ate an apple, 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left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0433A7-91F3-62A9-D83D-12E3E1D96859}"/>
              </a:ext>
            </a:extLst>
          </p:cNvPr>
          <p:cNvGrpSpPr/>
          <p:nvPr/>
        </p:nvGrpSpPr>
        <p:grpSpPr>
          <a:xfrm>
            <a:off x="6939577" y="3429000"/>
            <a:ext cx="4196983" cy="2668640"/>
            <a:chOff x="6939577" y="3429000"/>
            <a:chExt cx="4196983" cy="2668640"/>
          </a:xfrm>
        </p:grpSpPr>
        <p:pic>
          <p:nvPicPr>
            <p:cNvPr id="2" name="Image" descr="Image">
              <a:extLst>
                <a:ext uri="{FF2B5EF4-FFF2-40B4-BE49-F238E27FC236}">
                  <a16:creationId xmlns:a16="http://schemas.microsoft.com/office/drawing/2014/main" id="{FD105F24-5690-1E55-503B-736A2845E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8972" y="3896106"/>
              <a:ext cx="4007428" cy="220153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" name="Rectangle">
              <a:extLst>
                <a:ext uri="{FF2B5EF4-FFF2-40B4-BE49-F238E27FC236}">
                  <a16:creationId xmlns:a16="http://schemas.microsoft.com/office/drawing/2014/main" id="{FDEF0CF6-35F1-3F30-F310-417290190341}"/>
                </a:ext>
              </a:extLst>
            </p:cNvPr>
            <p:cNvSpPr/>
            <p:nvPr/>
          </p:nvSpPr>
          <p:spPr>
            <a:xfrm>
              <a:off x="8252651" y="4074267"/>
              <a:ext cx="2257510" cy="219192"/>
            </a:xfrm>
            <a:prstGeom prst="rect">
              <a:avLst/>
            </a:prstGeom>
            <a:ln w="25400">
              <a:solidFill>
                <a:schemeClr val="accent5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12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F7B42F-78F9-0D1C-7547-9213C3545A97}"/>
                </a:ext>
              </a:extLst>
            </p:cNvPr>
            <p:cNvSpPr txBox="1"/>
            <p:nvPr/>
          </p:nvSpPr>
          <p:spPr>
            <a:xfrm>
              <a:off x="6939577" y="3429000"/>
              <a:ext cx="4196983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in case you need to terminate your loop…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# 1. try out this for loop…"/>
          <p:cNvSpPr txBox="1"/>
          <p:nvPr/>
        </p:nvSpPr>
        <p:spPr>
          <a:xfrm>
            <a:off x="911225" y="1125538"/>
            <a:ext cx="8093942" cy="5335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321457">
              <a:defRPr sz="22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1. try out this for loop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range(6):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lang="de-CH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2200">
                <a:solidFill>
                  <a:srgbClr val="323333"/>
                </a:solidFill>
              </a:defRPr>
            </a:pP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2. A new loop key-word: </a:t>
            </a:r>
            <a:r>
              <a:rPr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range(6):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lang="de-CH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de-CH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sz="1800" b="1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contin</a:t>
            </a:r>
            <a:r>
              <a:rPr lang="de-CH" sz="1800" b="1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ue</a:t>
            </a:r>
            <a:endParaRPr lang="de-CH" sz="1800" b="1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lang="de-CH" sz="1800" b="1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GB"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800" b="1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'after loop: ‘,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2200">
                <a:solidFill>
                  <a:srgbClr val="323333"/>
                </a:solidFill>
              </a:defRPr>
            </a:pP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3. try using </a:t>
            </a:r>
            <a:r>
              <a:rPr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instead of continue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>
                <a:solidFill>
                  <a:srgbClr val="323333"/>
                </a:solidFill>
              </a:defRPr>
            </a:pP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4. when will this while loop finish?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sleep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5: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print("hurray! my number is increasing:",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sleep(1)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5BD25-A483-775C-F76B-20A5F510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Session IV:  Loops and friends</a:t>
            </a:r>
            <a:br>
              <a:rPr lang="en-GB" sz="3200" dirty="0"/>
            </a:br>
            <a:endParaRPr lang="en-CH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EC3CC2-5EBD-EB37-0B7C-0C03C01DA370}"/>
              </a:ext>
            </a:extLst>
          </p:cNvPr>
          <p:cNvGrpSpPr/>
          <p:nvPr/>
        </p:nvGrpSpPr>
        <p:grpSpPr>
          <a:xfrm>
            <a:off x="8688289" y="4177547"/>
            <a:ext cx="3322390" cy="2376686"/>
            <a:chOff x="6853328" y="2959895"/>
            <a:chExt cx="4163072" cy="3137745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E8C26710-193A-DBBD-F017-C5B1347AA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8972" y="3896106"/>
              <a:ext cx="4007428" cy="220153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" name="Rectangle">
              <a:extLst>
                <a:ext uri="{FF2B5EF4-FFF2-40B4-BE49-F238E27FC236}">
                  <a16:creationId xmlns:a16="http://schemas.microsoft.com/office/drawing/2014/main" id="{615D2F0E-C076-2939-1548-07B405310553}"/>
                </a:ext>
              </a:extLst>
            </p:cNvPr>
            <p:cNvSpPr/>
            <p:nvPr/>
          </p:nvSpPr>
          <p:spPr>
            <a:xfrm>
              <a:off x="8252651" y="4074267"/>
              <a:ext cx="2257510" cy="219192"/>
            </a:xfrm>
            <a:prstGeom prst="rect">
              <a:avLst/>
            </a:prstGeom>
            <a:ln w="25400">
              <a:solidFill>
                <a:schemeClr val="accent5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12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F28D67-0BF5-3895-47C4-D90516190647}"/>
                </a:ext>
              </a:extLst>
            </p:cNvPr>
            <p:cNvSpPr txBox="1"/>
            <p:nvPr/>
          </p:nvSpPr>
          <p:spPr>
            <a:xfrm>
              <a:off x="6853328" y="2959895"/>
              <a:ext cx="3338457" cy="812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dirty="0"/>
                <a:t>in case you need to terminate your loop…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BD25-A483-775C-F76B-20A5F510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Discussion session IV:  Loops and friends</a:t>
            </a:r>
            <a:br>
              <a:rPr lang="en-GB" sz="3200" dirty="0"/>
            </a:br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F3A2C1-6D39-A770-3733-EC5248FA0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16" y="1125537"/>
            <a:ext cx="10369550" cy="232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00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BD25-A483-775C-F76B-20A5F510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Discussion session IV:  Loops and friends</a:t>
            </a:r>
            <a:br>
              <a:rPr lang="en-GB" sz="3200" dirty="0"/>
            </a:br>
            <a:endParaRPr lang="en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207C7B-8EEE-B997-9488-FB232F538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1125538"/>
            <a:ext cx="10369550" cy="553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87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BD25-A483-775C-F76B-20A5F510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Discussion session IV:  Loops and friends</a:t>
            </a:r>
            <a:br>
              <a:rPr lang="en-GB" sz="3200" dirty="0"/>
            </a:br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3982A8-B2AE-BB93-EDB2-D56968C11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1125537"/>
            <a:ext cx="10148024" cy="539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88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ython modu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modules</a:t>
            </a:r>
          </a:p>
        </p:txBody>
      </p:sp>
      <p:pic>
        <p:nvPicPr>
          <p:cNvPr id="290" name="20160115-things-never-to-but-at-supermarket-.tiff" descr="20160115-things-never-to-but-at-supermarket-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268760"/>
            <a:ext cx="6098977" cy="45742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oday’s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Today’s goals</a:t>
            </a:r>
          </a:p>
        </p:txBody>
      </p:sp>
      <p:sp>
        <p:nvSpPr>
          <p:cNvPr id="155" name="get your hands dirty with the basics…"/>
          <p:cNvSpPr txBox="1">
            <a:spLocks noGrp="1"/>
          </p:cNvSpPr>
          <p:nvPr>
            <p:ph type="body" idx="1"/>
          </p:nvPr>
        </p:nvSpPr>
        <p:spPr>
          <a:xfrm>
            <a:off x="1675805" y="1946672"/>
            <a:ext cx="7929702" cy="4329573"/>
          </a:xfrm>
          <a:prstGeom prst="rect">
            <a:avLst/>
          </a:prstGeom>
        </p:spPr>
        <p:txBody>
          <a:bodyPr anchor="t"/>
          <a:lstStyle/>
          <a:p>
            <a:r>
              <a:t>get your hands dirty with the basics</a:t>
            </a:r>
          </a:p>
          <a:p>
            <a:pPr lvl="1">
              <a:buSzPct val="171000"/>
              <a:buChar char="-"/>
            </a:pPr>
            <a:r>
              <a:t>simple statements, for loops, control flow</a:t>
            </a:r>
          </a:p>
          <a:p>
            <a:r>
              <a:t>learn how to read a sequence file, extract useful information</a:t>
            </a:r>
          </a:p>
        </p:txBody>
      </p:sp>
      <p:pic>
        <p:nvPicPr>
          <p:cNvPr id="156" name="conversion.png" descr="convers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220" y="4338705"/>
            <a:ext cx="5661561" cy="2237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rl?sa=i&amp;rct=j&amp;q=&amp;esrc=s&amp;source=images&amp;cd=&amp;cad=rja&amp;uact=8&amp;ved=0ahUKEwiUg8ut4tLMAhWC5xoKHaFRAYAQjRwIBw&amp;url=http%3A%2F%2Finteractivepython.org%2Frunestone%2Fstatic%2Fpip%2FPythonModules%2Fmodules.png" descr="url?sa=i&amp;rct=j&amp;q=&amp;esrc=s&amp;source=images&amp;cd=&amp;cad=rja&amp;uact=8&amp;ved=0ahUKEwiUg8ut4tLMAhWC5xoKHaFRAYAQjRwIBw&amp;url=http%3A%2F%2Finteractivepython.org%2Frunestone%2Fstatic%2Fpip%2FPythonModules%2Fmodules.png">
            <a:extLst>
              <a:ext uri="{FF2B5EF4-FFF2-40B4-BE49-F238E27FC236}">
                <a16:creationId xmlns:a16="http://schemas.microsoft.com/office/drawing/2014/main" id="{38B25410-66D7-96AE-9EE0-BA7C0BFF0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619" y="1539344"/>
            <a:ext cx="3816424" cy="2795618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Import state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Import statement</a:t>
            </a:r>
          </a:p>
        </p:txBody>
      </p:sp>
      <p:sp>
        <p:nvSpPr>
          <p:cNvPr id="296" name="Use import to load additional modules for more functionalities…"/>
          <p:cNvSpPr txBox="1">
            <a:spLocks noGrp="1"/>
          </p:cNvSpPr>
          <p:nvPr>
            <p:ph type="body" idx="1"/>
          </p:nvPr>
        </p:nvSpPr>
        <p:spPr>
          <a:xfrm>
            <a:off x="925948" y="1152150"/>
            <a:ext cx="9810750" cy="4018359"/>
          </a:xfrm>
          <a:prstGeom prst="rect">
            <a:avLst/>
          </a:prstGeom>
        </p:spPr>
        <p:txBody>
          <a:bodyPr anchor="t"/>
          <a:lstStyle/>
          <a:p>
            <a:pPr marL="541338" indent="-317500">
              <a:buChar char="•"/>
            </a:pPr>
            <a:r>
              <a:rPr sz="2400" dirty="0"/>
              <a:t>Use </a:t>
            </a:r>
            <a:r>
              <a:rPr sz="2400" b="1" dirty="0">
                <a:solidFill>
                  <a:srgbClr val="018001"/>
                </a:solidFill>
              </a:rPr>
              <a:t>import </a:t>
            </a:r>
            <a:r>
              <a:rPr sz="2400" dirty="0"/>
              <a:t>to load additional modules for more functionalities</a:t>
            </a:r>
          </a:p>
          <a:p>
            <a:pPr marL="541338" indent="-317500">
              <a:buChar char="•"/>
            </a:pPr>
            <a:endParaRPr lang="de-CH" sz="3600" dirty="0"/>
          </a:p>
          <a:p>
            <a:pPr marL="541338" indent="-317500">
              <a:buChar char="•"/>
            </a:pPr>
            <a:r>
              <a:rPr sz="2400" dirty="0"/>
              <a:t>For example the </a:t>
            </a:r>
            <a:r>
              <a:rPr sz="2400" b="1" dirty="0">
                <a:solidFill>
                  <a:srgbClr val="0433FF"/>
                </a:solidFill>
              </a:rPr>
              <a:t>math </a:t>
            </a:r>
            <a:r>
              <a:rPr sz="2400" dirty="0"/>
              <a:t>module:</a:t>
            </a:r>
          </a:p>
        </p:txBody>
      </p:sp>
      <p:sp>
        <p:nvSpPr>
          <p:cNvPr id="303" name="more details at: https://docs.python.org/3/library/math.html"/>
          <p:cNvSpPr txBox="1"/>
          <p:nvPr/>
        </p:nvSpPr>
        <p:spPr>
          <a:xfrm>
            <a:off x="1487488" y="5926946"/>
            <a:ext cx="561532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 u="sng">
                <a:hlinkClick r:id="rId3"/>
              </a:defRPr>
            </a:lvl1pPr>
          </a:lstStyle>
          <a:p>
            <a:pPr>
              <a:defRPr u="none"/>
            </a:pPr>
            <a:r>
              <a:rPr sz="1687" dirty="0"/>
              <a:t>more details at: https://</a:t>
            </a:r>
            <a:r>
              <a:rPr sz="1687" dirty="0" err="1"/>
              <a:t>docs.python.org</a:t>
            </a:r>
            <a:r>
              <a:rPr sz="1687" dirty="0"/>
              <a:t>/3/library/</a:t>
            </a:r>
            <a:r>
              <a:rPr sz="1687" dirty="0" err="1"/>
              <a:t>math.html</a:t>
            </a:r>
            <a:endParaRPr sz="1687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E9EA48-DB14-4391-80FD-2CB61AEFA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647"/>
          <a:stretch/>
        </p:blipFill>
        <p:spPr>
          <a:xfrm>
            <a:off x="551384" y="3169342"/>
            <a:ext cx="7200379" cy="260510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179" y="1954737"/>
            <a:ext cx="2107280" cy="1180077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Much more to dis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Much more to discover</a:t>
            </a:r>
          </a:p>
        </p:txBody>
      </p:sp>
      <p:sp>
        <p:nvSpPr>
          <p:cNvPr id="306" name="ipython magics make your life a lot easier…"/>
          <p:cNvSpPr txBox="1">
            <a:spLocks noGrp="1"/>
          </p:cNvSpPr>
          <p:nvPr>
            <p:ph type="body" sz="half" idx="1"/>
          </p:nvPr>
        </p:nvSpPr>
        <p:spPr>
          <a:xfrm>
            <a:off x="911225" y="1170170"/>
            <a:ext cx="7649370" cy="3254732"/>
          </a:xfrm>
          <a:prstGeom prst="rect">
            <a:avLst/>
          </a:prstGeom>
        </p:spPr>
        <p:txBody>
          <a:bodyPr/>
          <a:lstStyle/>
          <a:p>
            <a:pPr marL="414323" indent="-235735" defTabSz="328600">
              <a:spcBef>
                <a:spcPts val="1336"/>
              </a:spcBef>
              <a:buChar char="•"/>
              <a:defRPr sz="3360"/>
            </a:pPr>
            <a:r>
              <a:rPr sz="2400" dirty="0" err="1"/>
              <a:t>ipython</a:t>
            </a:r>
            <a:r>
              <a:rPr sz="2400" dirty="0"/>
              <a:t> magics make your life a lot easier</a:t>
            </a:r>
          </a:p>
          <a:p>
            <a:pPr marL="750067" lvl="1" indent="-321457" defTabSz="328600">
              <a:spcBef>
                <a:spcPts val="1336"/>
              </a:spcBef>
              <a:buChar char="•"/>
              <a:defRPr sz="3360"/>
            </a:pPr>
            <a:r>
              <a:rPr sz="2400" dirty="0"/>
              <a:t>time your code, debug it, call other languages</a:t>
            </a:r>
          </a:p>
          <a:p>
            <a:pPr marL="414323" indent="-235735" defTabSz="328600">
              <a:spcBef>
                <a:spcPts val="1336"/>
              </a:spcBef>
              <a:buChar char="•"/>
              <a:defRPr sz="3360"/>
            </a:pPr>
            <a:r>
              <a:rPr sz="2400" dirty="0"/>
              <a:t>make python lightning fast using </a:t>
            </a:r>
            <a:r>
              <a:rPr sz="2400" dirty="0" err="1"/>
              <a:t>numpy</a:t>
            </a:r>
            <a:r>
              <a:rPr sz="2400" dirty="0"/>
              <a:t>, </a:t>
            </a:r>
            <a:r>
              <a:rPr sz="2400" dirty="0" err="1"/>
              <a:t>scipy</a:t>
            </a:r>
            <a:r>
              <a:rPr sz="2400" dirty="0"/>
              <a:t>, and </a:t>
            </a:r>
            <a:r>
              <a:rPr sz="2400" dirty="0" err="1"/>
              <a:t>cython</a:t>
            </a:r>
            <a:r>
              <a:rPr sz="2400" dirty="0"/>
              <a:t>/</a:t>
            </a:r>
            <a:r>
              <a:rPr sz="2400" dirty="0" err="1"/>
              <a:t>pypy</a:t>
            </a:r>
            <a:r>
              <a:rPr sz="2400" dirty="0"/>
              <a:t>/</a:t>
            </a:r>
            <a:r>
              <a:rPr sz="2400" dirty="0" err="1"/>
              <a:t>numba</a:t>
            </a:r>
            <a:endParaRPr sz="2400" dirty="0"/>
          </a:p>
          <a:p>
            <a:pPr marL="414323" indent="-235735" defTabSz="328600">
              <a:spcBef>
                <a:spcPts val="1336"/>
              </a:spcBef>
              <a:buChar char="•"/>
              <a:defRPr sz="3360"/>
            </a:pPr>
            <a:r>
              <a:rPr sz="2400" dirty="0"/>
              <a:t>visualize your data with seaborn, bokeh and matplotlib</a:t>
            </a:r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3"/>
          <a:srcRect l="17364" t="17364" r="17364" b="17364"/>
          <a:stretch>
            <a:fillRect/>
          </a:stretch>
        </p:blipFill>
        <p:spPr>
          <a:xfrm>
            <a:off x="9186915" y="1053521"/>
            <a:ext cx="1822372" cy="1020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351" y="3188056"/>
            <a:ext cx="1744935" cy="778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343" y="4149080"/>
            <a:ext cx="10056116" cy="1840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Further rea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Further reading</a:t>
            </a:r>
          </a:p>
        </p:txBody>
      </p:sp>
      <p:sp>
        <p:nvSpPr>
          <p:cNvPr id="313" name="https://snakify.org/ (interactive tutorial)…"/>
          <p:cNvSpPr txBox="1">
            <a:spLocks noGrp="1"/>
          </p:cNvSpPr>
          <p:nvPr>
            <p:ph type="body" idx="1"/>
          </p:nvPr>
        </p:nvSpPr>
        <p:spPr>
          <a:xfrm>
            <a:off x="911224" y="1125538"/>
            <a:ext cx="10369549" cy="4018359"/>
          </a:xfrm>
          <a:prstGeom prst="rect">
            <a:avLst/>
          </a:prstGeom>
        </p:spPr>
        <p:txBody>
          <a:bodyPr/>
          <a:lstStyle/>
          <a:p>
            <a:pPr marL="443789" indent="-285293" defTabSz="291633">
              <a:spcBef>
                <a:spcPts val="1195"/>
              </a:spcBef>
              <a:defRPr sz="2982"/>
            </a:pPr>
            <a:r>
              <a:rPr sz="2400" u="sng" dirty="0">
                <a:hlinkClick r:id="rId2"/>
              </a:rPr>
              <a:t>https://snakify.org/</a:t>
            </a:r>
            <a:r>
              <a:rPr sz="2400" dirty="0"/>
              <a:t> (interactive tutorial)</a:t>
            </a:r>
          </a:p>
          <a:p>
            <a:pPr marL="443789" indent="-285293" defTabSz="291633">
              <a:spcBef>
                <a:spcPts val="1195"/>
              </a:spcBef>
              <a:defRPr sz="2982"/>
            </a:pPr>
            <a:r>
              <a:rPr sz="2400" u="sng" dirty="0">
                <a:hlinkClick r:id="rId3"/>
              </a:rPr>
              <a:t>http://www.diveintopython.net/</a:t>
            </a:r>
            <a:r>
              <a:rPr sz="2400" dirty="0"/>
              <a:t>(comprehensive, general purpose)</a:t>
            </a:r>
          </a:p>
          <a:p>
            <a:pPr marL="443789" indent="-285293" defTabSz="291633">
              <a:spcBef>
                <a:spcPts val="1195"/>
              </a:spcBef>
              <a:defRPr sz="2982"/>
            </a:pPr>
            <a:r>
              <a:rPr sz="2400" u="sng" dirty="0">
                <a:hlinkClick r:id="rId4"/>
              </a:rPr>
              <a:t>http://swcarpentry.github.io/python-novice-inflammation/</a:t>
            </a:r>
            <a:r>
              <a:rPr sz="2400" dirty="0"/>
              <a:t> (scientific python by example)</a:t>
            </a:r>
          </a:p>
          <a:p>
            <a:pPr marL="443789" indent="-285293" defTabSz="291633">
              <a:spcBef>
                <a:spcPts val="1195"/>
              </a:spcBef>
              <a:defRPr sz="2982"/>
            </a:pPr>
            <a:r>
              <a:rPr sz="2400" u="sng" dirty="0">
                <a:hlinkClick r:id="rId5"/>
              </a:rPr>
              <a:t>http://www.scipy-lectures.org/intro/intro.html</a:t>
            </a:r>
            <a:r>
              <a:rPr sz="2400" dirty="0"/>
              <a:t> (intro by the scientific python consortium)</a:t>
            </a:r>
          </a:p>
          <a:p>
            <a:pPr marL="443789" indent="-285293" defTabSz="291633">
              <a:spcBef>
                <a:spcPts val="1195"/>
              </a:spcBef>
              <a:defRPr sz="2982"/>
            </a:pPr>
            <a:r>
              <a:rPr sz="2400" u="sng" dirty="0">
                <a:hlinkClick r:id="rId6"/>
              </a:rPr>
              <a:t>https://github.com/dblyon/pandasintro</a:t>
            </a:r>
            <a:r>
              <a:rPr sz="2400" dirty="0"/>
              <a:t> (extensive introduction to pandas)</a:t>
            </a:r>
          </a:p>
          <a:p>
            <a:pPr marL="443789" indent="-285293" defTabSz="291633">
              <a:spcBef>
                <a:spcPts val="1195"/>
              </a:spcBef>
              <a:defRPr sz="2982"/>
            </a:pPr>
            <a:r>
              <a:rPr sz="2400" dirty="0">
                <a:hlinkClick r:id="rId7"/>
              </a:rPr>
              <a:t>https://cs50.harvard.edu/college/2021/spring/weeks/0/</a:t>
            </a:r>
            <a:r>
              <a:rPr lang="de-CH" sz="2400" dirty="0"/>
              <a:t> </a:t>
            </a:r>
            <a:endParaRPr sz="2400"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Exercise s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 session</a:t>
            </a:r>
          </a:p>
        </p:txBody>
      </p:sp>
      <p:sp>
        <p:nvSpPr>
          <p:cNvPr id="316" name="Create a new Python3 Jupyter Notebook, save it to the folder /Bio334/02_python_introduction/exercises and start exploring…">
            <a:hlinkClick r:id="" action="ppaction://hlinkshowjump?jump=nextslide"/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919870" y="1125538"/>
            <a:ext cx="7120818" cy="4018360"/>
          </a:xfrm>
          <a:prstGeom prst="rect">
            <a:avLst/>
          </a:prstGeom>
        </p:spPr>
        <p:txBody>
          <a:bodyPr/>
          <a:lstStyle/>
          <a:p>
            <a:pPr marL="593803" indent="-381731" defTabSz="390213">
              <a:spcBef>
                <a:spcPts val="1547"/>
              </a:spcBef>
              <a:buFont typeface="Arial" panose="020B0604020202020204" pitchFamily="34" charset="0"/>
              <a:buChar char="•"/>
              <a:defRPr sz="2660"/>
            </a:pPr>
            <a:r>
              <a:rPr sz="2400" dirty="0"/>
              <a:t>Create a new Python3 </a:t>
            </a:r>
            <a:r>
              <a:rPr sz="2400" dirty="0" err="1"/>
              <a:t>Jupyter</a:t>
            </a:r>
            <a:r>
              <a:rPr sz="2400" dirty="0"/>
              <a:t> Notebook, save it to the folder </a:t>
            </a:r>
            <a:r>
              <a:rPr sz="2400" i="1" dirty="0"/>
              <a:t>/Bio334/02_python_introduction/exercises</a:t>
            </a:r>
            <a:r>
              <a:rPr sz="2400" dirty="0"/>
              <a:t> and start exploring</a:t>
            </a:r>
          </a:p>
          <a:p>
            <a:pPr marL="593803" indent="-381731" defTabSz="390213">
              <a:spcBef>
                <a:spcPts val="3164"/>
              </a:spcBef>
              <a:buFont typeface="Arial" panose="020B0604020202020204" pitchFamily="34" charset="0"/>
              <a:buChar char="•"/>
              <a:defRPr sz="2660"/>
            </a:pPr>
            <a:r>
              <a:rPr sz="2400" dirty="0"/>
              <a:t>Change the name of your newly created file by right clicking on </a:t>
            </a:r>
            <a:r>
              <a:rPr sz="2400" i="1" dirty="0" err="1"/>
              <a:t>Untitled.ipynb</a:t>
            </a:r>
            <a:endParaRPr sz="2400" i="1" dirty="0"/>
          </a:p>
          <a:p>
            <a:pPr marL="593803" indent="-381731" defTabSz="390213">
              <a:spcBef>
                <a:spcPts val="1547"/>
              </a:spcBef>
              <a:buFont typeface="Arial" panose="020B0604020202020204" pitchFamily="34" charset="0"/>
              <a:buChar char="•"/>
              <a:defRPr sz="2660"/>
            </a:pPr>
            <a:r>
              <a:rPr sz="2400" dirty="0"/>
              <a:t>To execute a cell press Shift + </a:t>
            </a:r>
            <a:r>
              <a:rPr sz="2400" dirty="0" err="1"/>
              <a:t>Ente</a:t>
            </a:r>
            <a:r>
              <a:rPr lang="de-CH" sz="2400" dirty="0" err="1"/>
              <a:t>r</a:t>
            </a:r>
            <a:endParaRPr lang="de-CH" sz="2400" dirty="0"/>
          </a:p>
          <a:p>
            <a:pPr marL="593803" indent="-381731" defTabSz="390213">
              <a:spcBef>
                <a:spcPts val="1547"/>
              </a:spcBef>
              <a:buFont typeface="Arial" panose="020B0604020202020204" pitchFamily="34" charset="0"/>
              <a:buChar char="•"/>
              <a:defRPr sz="2660"/>
            </a:pPr>
            <a:endParaRPr sz="2400" dirty="0"/>
          </a:p>
        </p:txBody>
      </p:sp>
      <p:pic>
        <p:nvPicPr>
          <p:cNvPr id="3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183" y="1125538"/>
            <a:ext cx="1143001" cy="1571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687" y="3089771"/>
            <a:ext cx="3983080" cy="3744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optional exercise slides fol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optional exercise slides follow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Learn the basics of Pandas, a powerful python module for data analysis, including reading, writing, filtering, merging, arithmetic operations on and sorting of tabular data"/>
          <p:cNvSpPr txBox="1">
            <a:spLocks noGrp="1"/>
          </p:cNvSpPr>
          <p:nvPr>
            <p:ph type="body" idx="1"/>
          </p:nvPr>
        </p:nvSpPr>
        <p:spPr>
          <a:xfrm>
            <a:off x="977767" y="1157145"/>
            <a:ext cx="10303008" cy="3765624"/>
          </a:xfrm>
          <a:prstGeom prst="rect">
            <a:avLst/>
          </a:prstGeom>
        </p:spPr>
        <p:txBody>
          <a:bodyPr anchor="t"/>
          <a:lstStyle/>
          <a:p>
            <a:pPr marL="0" indent="0">
              <a:buNone/>
            </a:pPr>
            <a:r>
              <a:rPr sz="2400" dirty="0"/>
              <a:t>Learn the basics of </a:t>
            </a:r>
            <a:r>
              <a:rPr sz="2400" b="1" dirty="0"/>
              <a:t>Pandas</a:t>
            </a:r>
            <a:r>
              <a:rPr sz="2400" dirty="0"/>
              <a:t>, a powerful python module for data analysis, including reading, writing, filtering, merging, arithmetic operations on and sorting of tabular data</a:t>
            </a:r>
          </a:p>
        </p:txBody>
      </p:sp>
      <p:sp>
        <p:nvSpPr>
          <p:cNvPr id="324" name="Optional Exercise #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600"/>
            </a:lvl1pPr>
          </a:lstStyle>
          <a:p>
            <a:r>
              <a:rPr sz="3200" dirty="0"/>
              <a:t>Optional Exercise #3</a:t>
            </a:r>
          </a:p>
        </p:txBody>
      </p:sp>
      <p:pic>
        <p:nvPicPr>
          <p:cNvPr id="3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70" y="2814204"/>
            <a:ext cx="3168350" cy="1872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Image" descr="Image"/>
          <p:cNvPicPr>
            <a:picLocks noChangeAspect="1"/>
          </p:cNvPicPr>
          <p:nvPr/>
        </p:nvPicPr>
        <p:blipFill>
          <a:blip r:embed="rId3"/>
          <a:srcRect l="1952" t="4132"/>
          <a:stretch>
            <a:fillRect/>
          </a:stretch>
        </p:blipFill>
        <p:spPr>
          <a:xfrm>
            <a:off x="1010428" y="2816884"/>
            <a:ext cx="4289205" cy="1657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conversion.png" descr="conversion.png"/>
          <p:cNvPicPr>
            <a:picLocks noChangeAspect="1"/>
          </p:cNvPicPr>
          <p:nvPr/>
        </p:nvPicPr>
        <p:blipFill>
          <a:blip r:embed="rId4"/>
          <a:srcRect l="28254" r="28254"/>
          <a:stretch>
            <a:fillRect/>
          </a:stretch>
        </p:blipFill>
        <p:spPr>
          <a:xfrm>
            <a:off x="4647045" y="2563833"/>
            <a:ext cx="2969499" cy="2698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Optional Exercise #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600"/>
            </a:lvl1pPr>
          </a:lstStyle>
          <a:p>
            <a:r>
              <a:rPr sz="3200" dirty="0"/>
              <a:t>Optional Exercise #4</a:t>
            </a:r>
          </a:p>
        </p:txBody>
      </p:sp>
      <p:sp>
        <p:nvSpPr>
          <p:cNvPr id="330" name="create a pipeline to infer simple ecological relationships in the Human Microbiome"/>
          <p:cNvSpPr txBox="1">
            <a:spLocks noGrp="1"/>
          </p:cNvSpPr>
          <p:nvPr>
            <p:ph type="body" idx="1"/>
          </p:nvPr>
        </p:nvSpPr>
        <p:spPr>
          <a:xfrm>
            <a:off x="911224" y="1151233"/>
            <a:ext cx="10369549" cy="4329574"/>
          </a:xfrm>
          <a:prstGeom prst="rect">
            <a:avLst/>
          </a:prstGeom>
        </p:spPr>
        <p:txBody>
          <a:bodyPr anchor="t"/>
          <a:lstStyle/>
          <a:p>
            <a:pPr marL="0" indent="0">
              <a:buNone/>
            </a:pPr>
            <a:r>
              <a:rPr lang="de-CH" sz="2400" b="1" dirty="0"/>
              <a:t>C</a:t>
            </a:r>
            <a:r>
              <a:rPr sz="2400" b="1" dirty="0" err="1"/>
              <a:t>reate</a:t>
            </a:r>
            <a:r>
              <a:rPr sz="2400" b="1" dirty="0"/>
              <a:t> a pipeline</a:t>
            </a:r>
            <a:r>
              <a:rPr sz="2400" dirty="0"/>
              <a:t> to infer simple ecological relationships in the Human Microbiome </a:t>
            </a:r>
          </a:p>
        </p:txBody>
      </p:sp>
      <p:pic>
        <p:nvPicPr>
          <p:cNvPr id="3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56" y="2821634"/>
            <a:ext cx="3423881" cy="2174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" descr="Image"/>
          <p:cNvPicPr>
            <a:picLocks noChangeAspect="1"/>
          </p:cNvPicPr>
          <p:nvPr/>
        </p:nvPicPr>
        <p:blipFill>
          <a:blip r:embed="rId3"/>
          <a:srcRect b="42192"/>
          <a:stretch>
            <a:fillRect/>
          </a:stretch>
        </p:blipFill>
        <p:spPr>
          <a:xfrm>
            <a:off x="1097038" y="2347742"/>
            <a:ext cx="5032361" cy="3122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Optional exercise s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Optional exercise session</a:t>
            </a:r>
          </a:p>
        </p:txBody>
      </p:sp>
      <p:sp>
        <p:nvSpPr>
          <p:cNvPr id="335" name="Create a new text document and rename it, giving it a “.py” ending…">
            <a:hlinkClick r:id="" action="ppaction://hlinkshowjump?jump=nextslide"/>
          </p:cNvPr>
          <p:cNvSpPr txBox="1">
            <a:spLocks noGrp="1"/>
          </p:cNvSpPr>
          <p:nvPr>
            <p:ph type="body" idx="1"/>
          </p:nvPr>
        </p:nvSpPr>
        <p:spPr>
          <a:xfrm>
            <a:off x="929760" y="1149062"/>
            <a:ext cx="10062783" cy="4018359"/>
          </a:xfrm>
          <a:prstGeom prst="rect">
            <a:avLst/>
          </a:prstGeom>
        </p:spPr>
        <p:txBody>
          <a:bodyPr/>
          <a:lstStyle/>
          <a:p>
            <a:pPr marL="534988" indent="-311150">
              <a:buChar char="•"/>
            </a:pPr>
            <a:r>
              <a:rPr sz="2400" dirty="0"/>
              <a:t>Create a new </a:t>
            </a:r>
            <a:r>
              <a:rPr lang="de-CH" sz="2400" dirty="0" err="1"/>
              <a:t>python</a:t>
            </a:r>
            <a:r>
              <a:rPr lang="de-CH" sz="2400" dirty="0"/>
              <a:t> </a:t>
            </a:r>
            <a:r>
              <a:rPr lang="de-CH" sz="2400" dirty="0" err="1"/>
              <a:t>file</a:t>
            </a:r>
            <a:r>
              <a:rPr lang="de-CH" sz="2400" dirty="0"/>
              <a:t> in </a:t>
            </a:r>
            <a:r>
              <a:rPr lang="de-CH" sz="2400" dirty="0" err="1"/>
              <a:t>JupyterLab</a:t>
            </a:r>
            <a:r>
              <a:rPr lang="de-CH" sz="2400" dirty="0"/>
              <a:t> </a:t>
            </a:r>
          </a:p>
          <a:p>
            <a:pPr marL="534988" indent="-311150">
              <a:buChar char="•"/>
            </a:pPr>
            <a:r>
              <a:rPr sz="2400" dirty="0"/>
              <a:t>To execute, launch a terminal tab and enter</a:t>
            </a:r>
          </a:p>
          <a:p>
            <a:pPr marL="876988" lvl="4" indent="-311150"/>
            <a:r>
              <a:rPr sz="2400" dirty="0" err="1">
                <a:solidFill>
                  <a:srgbClr val="323333"/>
                </a:solidFill>
              </a:rPr>
              <a:t>ipython</a:t>
            </a:r>
            <a:r>
              <a:rPr sz="2400" dirty="0">
                <a:solidFill>
                  <a:srgbClr val="323333"/>
                </a:solidFill>
              </a:rPr>
              <a:t> &lt;</a:t>
            </a:r>
            <a:r>
              <a:rPr sz="2400" dirty="0" err="1">
                <a:solidFill>
                  <a:srgbClr val="323333"/>
                </a:solidFill>
              </a:rPr>
              <a:t>script_name</a:t>
            </a:r>
            <a:r>
              <a:rPr sz="2400" dirty="0">
                <a:solidFill>
                  <a:srgbClr val="323333"/>
                </a:solidFill>
              </a:rPr>
              <a:t>&gt;.</a:t>
            </a:r>
            <a:r>
              <a:rPr sz="2400" dirty="0" err="1">
                <a:solidFill>
                  <a:srgbClr val="323333"/>
                </a:solidFill>
              </a:rPr>
              <a:t>py</a:t>
            </a:r>
            <a:endParaRPr sz="2400" dirty="0">
              <a:solidFill>
                <a:srgbClr val="323333"/>
              </a:solidFill>
            </a:endParaRPr>
          </a:p>
          <a:p>
            <a:pPr marL="534988" indent="-311150">
              <a:buChar char="•"/>
            </a:pPr>
            <a:endParaRPr sz="2400" dirty="0">
              <a:solidFill>
                <a:srgbClr val="323333"/>
              </a:solidFill>
            </a:endParaRPr>
          </a:p>
          <a:p>
            <a:pPr marL="534988" indent="-311150">
              <a:buChar char="•"/>
            </a:pPr>
            <a:r>
              <a:rPr sz="2400" dirty="0">
                <a:solidFill>
                  <a:srgbClr val="323333"/>
                </a:solidFill>
              </a:rPr>
              <a:t>Good luck!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ys mod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>
                <a:solidFill>
                  <a:srgbClr val="0433FF"/>
                </a:solidFill>
              </a:rPr>
              <a:t>sys</a:t>
            </a:r>
            <a:r>
              <a:t> module</a:t>
            </a:r>
          </a:p>
        </p:txBody>
      </p:sp>
      <p:sp>
        <p:nvSpPr>
          <p:cNvPr id="338" name="A built-in module that contains system-specific parameters and functions…"/>
          <p:cNvSpPr txBox="1">
            <a:spLocks noGrp="1"/>
          </p:cNvSpPr>
          <p:nvPr>
            <p:ph type="body" idx="1"/>
          </p:nvPr>
        </p:nvSpPr>
        <p:spPr>
          <a:xfrm>
            <a:off x="911225" y="1125538"/>
            <a:ext cx="10369550" cy="4018359"/>
          </a:xfrm>
          <a:prstGeom prst="rect">
            <a:avLst/>
          </a:prstGeom>
        </p:spPr>
        <p:txBody>
          <a:bodyPr anchor="t"/>
          <a:lstStyle/>
          <a:p>
            <a:pPr>
              <a:buFont typeface="Arial" panose="020B0604020202020204" pitchFamily="34" charset="0"/>
              <a:buChar char="•"/>
            </a:pPr>
            <a:r>
              <a:rPr sz="2400" dirty="0"/>
              <a:t>A built-in module that contains system-specific parameters and functions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sz="2400" dirty="0"/>
              <a:t>For example we can use it to read arguments from the command line:</a:t>
            </a:r>
          </a:p>
        </p:txBody>
      </p:sp>
      <p:grpSp>
        <p:nvGrpSpPr>
          <p:cNvPr id="341" name="Script: say_hello.py…"/>
          <p:cNvGrpSpPr/>
          <p:nvPr/>
        </p:nvGrpSpPr>
        <p:grpSpPr>
          <a:xfrm>
            <a:off x="1271363" y="2410619"/>
            <a:ext cx="8161247" cy="1473398"/>
            <a:chOff x="0" y="0"/>
            <a:chExt cx="11607106" cy="2095500"/>
          </a:xfrm>
        </p:grpSpPr>
        <p:sp>
          <p:nvSpPr>
            <p:cNvPr id="340" name="Script: say_hello.py…"/>
            <p:cNvSpPr txBox="1"/>
            <p:nvPr/>
          </p:nvSpPr>
          <p:spPr>
            <a:xfrm>
              <a:off x="38100" y="73351"/>
              <a:ext cx="8442197" cy="19487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 defTabSz="321457">
                <a:defRPr sz="2400" b="1" i="1">
                  <a:solidFill>
                    <a:srgbClr val="929292"/>
                  </a:solidFill>
                </a:defRPr>
              </a:pPr>
              <a:r>
                <a:rPr sz="1687"/>
                <a:t>Script: say_hello.py</a:t>
              </a:r>
            </a:p>
            <a:p>
              <a:pPr defTabSz="321457">
                <a:defRPr sz="2400" b="1">
                  <a:solidFill>
                    <a:srgbClr val="018001"/>
                  </a:solidFill>
                </a:defRPr>
              </a:pPr>
              <a:r>
                <a:rPr sz="1687"/>
                <a:t>import</a:t>
              </a:r>
              <a:r>
                <a:rPr sz="1687">
                  <a:solidFill>
                    <a:srgbClr val="323333"/>
                  </a:solidFill>
                </a:rPr>
                <a:t> </a:t>
              </a:r>
              <a:r>
                <a:rPr sz="1687">
                  <a:solidFill>
                    <a:srgbClr val="0433FF"/>
                  </a:solidFill>
                </a:rPr>
                <a:t>sys</a:t>
              </a:r>
            </a:p>
            <a:p>
              <a:pPr defTabSz="321457">
                <a:defRPr sz="2400">
                  <a:solidFill>
                    <a:srgbClr val="BA2122"/>
                  </a:solidFill>
                </a:defRPr>
              </a:pPr>
              <a:r>
                <a:rPr sz="1687" b="1">
                  <a:solidFill>
                    <a:srgbClr val="018001"/>
                  </a:solidFill>
                </a:rPr>
                <a:t>print</a:t>
              </a:r>
              <a:r>
                <a:rPr sz="1687" b="1">
                  <a:solidFill>
                    <a:srgbClr val="323333"/>
                  </a:solidFill>
                </a:rPr>
                <a:t>(</a:t>
              </a:r>
              <a:r>
                <a:rPr sz="1687"/>
                <a:t>‘Hello there'</a:t>
              </a:r>
              <a:r>
                <a:rPr sz="1687">
                  <a:solidFill>
                    <a:srgbClr val="323333"/>
                  </a:solidFill>
                </a:rPr>
                <a:t>, sys</a:t>
              </a:r>
              <a:r>
                <a:rPr sz="1687">
                  <a:solidFill>
                    <a:srgbClr val="666666"/>
                  </a:solidFill>
                </a:rPr>
                <a:t>.</a:t>
              </a:r>
              <a:r>
                <a:rPr sz="1687">
                  <a:solidFill>
                    <a:srgbClr val="323333"/>
                  </a:solidFill>
                </a:rPr>
                <a:t>argv[</a:t>
              </a:r>
              <a:r>
                <a:rPr sz="1687">
                  <a:solidFill>
                    <a:srgbClr val="666666"/>
                  </a:solidFill>
                </a:rPr>
                <a:t>1</a:t>
              </a:r>
              <a:r>
                <a:rPr sz="1687">
                  <a:solidFill>
                    <a:srgbClr val="323333"/>
                  </a:solidFill>
                </a:rPr>
                <a:t>])</a:t>
              </a:r>
            </a:p>
            <a:p>
              <a:pPr defTabSz="321457">
                <a:defRPr sz="2400" i="1">
                  <a:solidFill>
                    <a:srgbClr val="408080"/>
                  </a:solidFill>
                </a:defRPr>
              </a:pPr>
              <a:r>
                <a:rPr sz="1687">
                  <a:solidFill>
                    <a:srgbClr val="323333"/>
                  </a:solidFill>
                </a:rPr>
                <a:t>   </a:t>
              </a:r>
              <a:r>
                <a:rPr sz="1687"/>
                <a:t># Command line arguments are in sys.argv[1], sys.argv[2]...</a:t>
              </a:r>
              <a:endParaRPr sz="1687">
                <a:solidFill>
                  <a:srgbClr val="323333"/>
                </a:solidFill>
              </a:endParaRPr>
            </a:p>
            <a:p>
              <a:pPr defTabSz="321457">
                <a:defRPr sz="2400" i="1">
                  <a:solidFill>
                    <a:srgbClr val="408080"/>
                  </a:solidFill>
                </a:defRPr>
              </a:pPr>
              <a:r>
                <a:rPr sz="1687">
                  <a:solidFill>
                    <a:srgbClr val="323333"/>
                  </a:solidFill>
                </a:rPr>
                <a:t>   </a:t>
              </a:r>
              <a:r>
                <a:rPr sz="1687"/>
                <a:t># sys.argv[0] is the script name itself</a:t>
              </a:r>
            </a:p>
          </p:txBody>
        </p:sp>
        <p:pic>
          <p:nvPicPr>
            <p:cNvPr id="339" name="Script: say_hello.py… Script: say_hello.pyimport sysprint(‘Hello there', sys.argv[1])   # Command line arguments are in sys.argv[1], sys.argv[2]...   # sys.argv[0] is the script name itself" descr="Script: say_hello.py… Script: say_hello.pyimport sysprint(‘Hello there', sys.argv[1])   # Command line arguments are in sys.argv[1], sys.argv[2]...   # sys.argv[0] is the script name itself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1607106" cy="2095500"/>
            </a:xfrm>
            <a:prstGeom prst="rect">
              <a:avLst/>
            </a:prstGeom>
            <a:effectLst/>
          </p:spPr>
        </p:pic>
      </p:grpSp>
      <p:grpSp>
        <p:nvGrpSpPr>
          <p:cNvPr id="344" name="davide$ python say_hello.py bio334_Students…"/>
          <p:cNvGrpSpPr/>
          <p:nvPr/>
        </p:nvGrpSpPr>
        <p:grpSpPr>
          <a:xfrm>
            <a:off x="1265758" y="4124911"/>
            <a:ext cx="8134946" cy="696516"/>
            <a:chOff x="0" y="0"/>
            <a:chExt cx="11569700" cy="990600"/>
          </a:xfrm>
        </p:grpSpPr>
        <p:sp>
          <p:nvSpPr>
            <p:cNvPr id="343" name="davide$ python say_hello.py bio334_Students…"/>
            <p:cNvSpPr txBox="1"/>
            <p:nvPr/>
          </p:nvSpPr>
          <p:spPr>
            <a:xfrm>
              <a:off x="38100" y="74763"/>
              <a:ext cx="11493500" cy="84107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algn="l">
                <a:defRPr sz="2400">
                  <a:solidFill>
                    <a:srgbClr val="FFFFFF"/>
                  </a:solidFill>
                </a:defRPr>
              </a:pPr>
              <a:r>
                <a:rPr sz="1687"/>
                <a:t>davide$ python say_hello.py </a:t>
              </a:r>
              <a:r>
                <a:rPr sz="1687" b="1">
                  <a:solidFill>
                    <a:srgbClr val="FF4013"/>
                  </a:solidFill>
                </a:rPr>
                <a:t>bio334_Students</a:t>
              </a:r>
            </a:p>
            <a:p>
              <a:pPr algn="l">
                <a:defRPr sz="2400" b="1">
                  <a:solidFill>
                    <a:srgbClr val="FFFFFF"/>
                  </a:solidFill>
                </a:defRPr>
              </a:pPr>
              <a:r>
                <a:rPr sz="1687"/>
                <a:t>Hello there </a:t>
              </a:r>
              <a:r>
                <a:rPr sz="1687">
                  <a:solidFill>
                    <a:srgbClr val="FF4013"/>
                  </a:solidFill>
                </a:rPr>
                <a:t>bio334_Students</a:t>
              </a:r>
            </a:p>
          </p:txBody>
        </p:sp>
        <p:pic>
          <p:nvPicPr>
            <p:cNvPr id="342" name="davide$ python say_hello.py bio334_Students… davide$ python say_hello.py bio334_StudentsHello there bio334_Students" descr="davide$ python say_hello.py bio334_Students… davide$ python say_hello.py bio334_StudentsHello there bio334_Students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1569700" cy="9906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os mod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 err="1">
                <a:solidFill>
                  <a:srgbClr val="0433FF"/>
                </a:solidFill>
              </a:rPr>
              <a:t>os</a:t>
            </a:r>
            <a:r>
              <a:rPr dirty="0"/>
              <a:t> module</a:t>
            </a:r>
          </a:p>
        </p:txBody>
      </p:sp>
      <p:sp>
        <p:nvSpPr>
          <p:cNvPr id="347" name="Another built-in module that contains miscellaneous operating system interfaces…"/>
          <p:cNvSpPr txBox="1">
            <a:spLocks noGrp="1"/>
          </p:cNvSpPr>
          <p:nvPr>
            <p:ph type="body" sz="quarter" idx="4294967295"/>
          </p:nvPr>
        </p:nvSpPr>
        <p:spPr>
          <a:xfrm>
            <a:off x="926380" y="1138292"/>
            <a:ext cx="10354395" cy="2290708"/>
          </a:xfrm>
          <a:prstGeom prst="rect">
            <a:avLst/>
          </a:prstGeom>
        </p:spPr>
        <p:txBody>
          <a:bodyPr anchor="t"/>
          <a:lstStyle/>
          <a:p>
            <a:pPr marL="534988" indent="-349250" defTabSz="250558">
              <a:spcBef>
                <a:spcPts val="984"/>
              </a:spcBef>
              <a:buFont typeface="Arial" panose="020B0604020202020204" pitchFamily="34" charset="0"/>
              <a:buChar char="•"/>
              <a:defRPr sz="2562"/>
            </a:pPr>
            <a:r>
              <a:rPr dirty="0"/>
              <a:t>Another built-in module that contains miscellaneous operating system interfaces</a:t>
            </a:r>
          </a:p>
          <a:p>
            <a:pPr marL="534988" indent="-349250" defTabSz="250558">
              <a:spcBef>
                <a:spcPts val="984"/>
              </a:spcBef>
              <a:buFont typeface="Arial" panose="020B0604020202020204" pitchFamily="34" charset="0"/>
              <a:buChar char="•"/>
              <a:defRPr sz="2562"/>
            </a:pPr>
            <a:r>
              <a:rPr dirty="0"/>
              <a:t>For example we can use it to obtain the name of the user currently logged in:</a:t>
            </a:r>
          </a:p>
        </p:txBody>
      </p:sp>
      <p:pic>
        <p:nvPicPr>
          <p:cNvPr id="3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134" y="5820502"/>
            <a:ext cx="8686981" cy="488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134" y="3356991"/>
            <a:ext cx="6943222" cy="1980369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Script: check_directory.py"/>
          <p:cNvSpPr txBox="1"/>
          <p:nvPr/>
        </p:nvSpPr>
        <p:spPr>
          <a:xfrm>
            <a:off x="1490134" y="2970777"/>
            <a:ext cx="2776402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2400" b="1" i="1">
                <a:solidFill>
                  <a:srgbClr val="929292"/>
                </a:solidFill>
              </a:defRPr>
            </a:lvl1pPr>
          </a:lstStyle>
          <a:p>
            <a:r>
              <a:rPr sz="1687" dirty="0"/>
              <a:t>Script: </a:t>
            </a:r>
            <a:r>
              <a:rPr sz="1687" dirty="0" err="1"/>
              <a:t>check_directory.py</a:t>
            </a:r>
            <a:endParaRPr sz="1687" dirty="0"/>
          </a:p>
        </p:txBody>
      </p:sp>
      <p:sp>
        <p:nvSpPr>
          <p:cNvPr id="351" name="Run the script in a terminal window"/>
          <p:cNvSpPr txBox="1"/>
          <p:nvPr/>
        </p:nvSpPr>
        <p:spPr>
          <a:xfrm>
            <a:off x="1490134" y="5463826"/>
            <a:ext cx="3699732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2400" b="1" i="1">
                <a:solidFill>
                  <a:srgbClr val="929292"/>
                </a:solidFill>
              </a:defRPr>
            </a:lvl1pPr>
          </a:lstStyle>
          <a:p>
            <a:r>
              <a:rPr sz="1687"/>
              <a:t>Run the script in a terminal window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oday’s pro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Today’s program</a:t>
            </a:r>
          </a:p>
        </p:txBody>
      </p:sp>
      <p:sp>
        <p:nvSpPr>
          <p:cNvPr id="159" name="Introduction to programming basic concepts with small hands-on sessions in JupyterLab using iPython…"/>
          <p:cNvSpPr txBox="1">
            <a:spLocks noGrp="1"/>
          </p:cNvSpPr>
          <p:nvPr>
            <p:ph type="body" idx="1"/>
          </p:nvPr>
        </p:nvSpPr>
        <p:spPr>
          <a:xfrm>
            <a:off x="927620" y="1125538"/>
            <a:ext cx="10929019" cy="4967287"/>
          </a:xfrm>
          <a:prstGeom prst="rect">
            <a:avLst/>
          </a:prstGeom>
        </p:spPr>
        <p:txBody>
          <a:bodyPr/>
          <a:lstStyle/>
          <a:p>
            <a:pPr marL="642485" indent="-457200" defTabSz="340923">
              <a:spcBef>
                <a:spcPts val="1336"/>
              </a:spcBef>
              <a:buFont typeface="+mj-lt"/>
              <a:buAutoNum type="arabicPeriod"/>
              <a:defRPr sz="3486"/>
            </a:pPr>
            <a:r>
              <a:rPr sz="2400" dirty="0"/>
              <a:t>Introduction to programming</a:t>
            </a:r>
            <a:r>
              <a:rPr lang="en-US" sz="2400" dirty="0"/>
              <a:t>:</a:t>
            </a:r>
            <a:br>
              <a:rPr sz="2400" dirty="0"/>
            </a:br>
            <a:r>
              <a:rPr lang="en-US" sz="2400" dirty="0"/>
              <a:t>refresh the </a:t>
            </a:r>
            <a:r>
              <a:rPr sz="2400" dirty="0"/>
              <a:t>basic concepts with small hands-on sessions in </a:t>
            </a:r>
            <a:r>
              <a:rPr sz="2400" dirty="0" err="1"/>
              <a:t>JupyterLab</a:t>
            </a:r>
            <a:endParaRPr sz="2400" dirty="0"/>
          </a:p>
          <a:p>
            <a:pPr marL="642485" indent="-457200" defTabSz="340923">
              <a:spcBef>
                <a:spcPts val="1336"/>
              </a:spcBef>
              <a:buFont typeface="+mj-lt"/>
              <a:buAutoNum type="arabicPeriod"/>
              <a:defRPr sz="3486"/>
            </a:pPr>
            <a:r>
              <a:rPr sz="2400" dirty="0"/>
              <a:t>Break</a:t>
            </a:r>
          </a:p>
          <a:p>
            <a:pPr marL="642485" indent="-457200" defTabSz="340923">
              <a:spcBef>
                <a:spcPts val="1336"/>
              </a:spcBef>
              <a:buFont typeface="+mj-lt"/>
              <a:buAutoNum type="arabicPeriod"/>
              <a:defRPr sz="3486"/>
            </a:pPr>
            <a:r>
              <a:rPr sz="2400" dirty="0"/>
              <a:t>Writing Python code to solve Exercises 1 and 2 (and optional Exercises 3 and 4)</a:t>
            </a:r>
          </a:p>
          <a:p>
            <a:pPr marL="642485" indent="-457200" defTabSz="340923">
              <a:spcBef>
                <a:spcPts val="1336"/>
              </a:spcBef>
              <a:buFont typeface="+mj-lt"/>
              <a:buAutoNum type="arabicPeriod"/>
              <a:defRPr sz="3486"/>
            </a:pPr>
            <a:r>
              <a:rPr sz="2400" dirty="0"/>
              <a:t>Optional: go through solutions of exercise 1 and 2</a:t>
            </a:r>
            <a:r>
              <a:rPr lang="de-CH" sz="2400" dirty="0"/>
              <a:t> </a:t>
            </a:r>
            <a:r>
              <a:rPr sz="2400" dirty="0"/>
              <a:t>at </a:t>
            </a:r>
            <a:r>
              <a:rPr sz="2400" b="1" dirty="0"/>
              <a:t>4pm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art 1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Part 1:</a:t>
            </a:r>
          </a:p>
          <a:p>
            <a:r>
              <a:rPr dirty="0"/>
              <a:t>Programming basics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Variab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Variables</a:t>
            </a:r>
          </a:p>
        </p:txBody>
      </p:sp>
      <p:sp>
        <p:nvSpPr>
          <p:cNvPr id="164" name="Store a piece of data and give it a specific name with the “=“ (equal) operator…"/>
          <p:cNvSpPr txBox="1">
            <a:spLocks noGrp="1"/>
          </p:cNvSpPr>
          <p:nvPr>
            <p:ph type="body" idx="1"/>
          </p:nvPr>
        </p:nvSpPr>
        <p:spPr>
          <a:xfrm>
            <a:off x="943768" y="1157530"/>
            <a:ext cx="10696847" cy="831310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600"/>
              </a:spcBef>
              <a:buSzPct val="100000"/>
              <a:buNone/>
            </a:pPr>
            <a:r>
              <a:rPr sz="2400" b="1" dirty="0"/>
              <a:t>Store</a:t>
            </a:r>
            <a:r>
              <a:rPr sz="2400" dirty="0"/>
              <a:t> a piece of data and give it a </a:t>
            </a:r>
            <a:r>
              <a:rPr sz="2400" b="1" dirty="0"/>
              <a:t>specific name </a:t>
            </a:r>
            <a:r>
              <a:rPr sz="2400" dirty="0"/>
              <a:t>with the “</a:t>
            </a:r>
            <a:r>
              <a:rPr sz="2400" b="1" dirty="0"/>
              <a:t>=</a:t>
            </a:r>
            <a:r>
              <a:rPr sz="2400" dirty="0"/>
              <a:t>“ (equal) operator</a:t>
            </a:r>
          </a:p>
        </p:txBody>
      </p:sp>
      <p:sp>
        <p:nvSpPr>
          <p:cNvPr id="165" name="a = 4…"/>
          <p:cNvSpPr txBox="1"/>
          <p:nvPr/>
        </p:nvSpPr>
        <p:spPr>
          <a:xfrm>
            <a:off x="1239120" y="1700808"/>
            <a:ext cx="10009112" cy="2534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 = 4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pi = 3.14159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endParaRPr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 i="1">
                <a:solidFill>
                  <a:srgbClr val="408080"/>
                </a:solidFill>
              </a:defRPr>
            </a:pP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my_string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defTabSz="321457">
              <a:defRPr sz="2400" i="1">
                <a:solidFill>
                  <a:srgbClr val="408080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single and double ticks are equal</a:t>
            </a:r>
          </a:p>
          <a:p>
            <a:pPr defTabSz="321457">
              <a:defRPr sz="2400" i="1">
                <a:solidFill>
                  <a:srgbClr val="408080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(just stick to one) ‘hello’ or “hello”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323333"/>
                </a:solidFill>
              </a:defRPr>
            </a:pP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my_protein_sequence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'MRHIAHTQRCLSRLTSLVALLLIVLP'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DB241-7397-FC57-FA41-42A5FA3344EF}"/>
              </a:ext>
            </a:extLst>
          </p:cNvPr>
          <p:cNvSpPr txBox="1"/>
          <p:nvPr/>
        </p:nvSpPr>
        <p:spPr>
          <a:xfrm>
            <a:off x="892589" y="4581128"/>
            <a:ext cx="4548040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GB" sz="2400" dirty="0"/>
              <a:t>Basic </a:t>
            </a:r>
            <a:r>
              <a:rPr lang="en-GB" sz="2400" b="1" dirty="0"/>
              <a:t>rules</a:t>
            </a:r>
            <a:r>
              <a:rPr lang="en-GB" sz="2400" dirty="0"/>
              <a:t> for variable names: </a:t>
            </a:r>
          </a:p>
          <a:p>
            <a:pPr marL="342900" lvl="1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2400" dirty="0"/>
              <a:t>NO spaces</a:t>
            </a:r>
          </a:p>
          <a:p>
            <a:pPr marL="342900" lvl="1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2400" dirty="0"/>
              <a:t>don’t start with numbers</a:t>
            </a:r>
          </a:p>
          <a:p>
            <a:pPr marL="342900" lvl="1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2400" dirty="0"/>
              <a:t>use descriptive names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uiExpand="1" build="p" animBg="1"/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Oper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Operators</a:t>
            </a:r>
          </a:p>
        </p:txBody>
      </p:sp>
      <p:sp>
        <p:nvSpPr>
          <p:cNvPr id="168" name="Arithmetic operations…"/>
          <p:cNvSpPr txBox="1">
            <a:spLocks noGrp="1"/>
          </p:cNvSpPr>
          <p:nvPr>
            <p:ph type="body" idx="1"/>
          </p:nvPr>
        </p:nvSpPr>
        <p:spPr>
          <a:xfrm>
            <a:off x="935137" y="1165399"/>
            <a:ext cx="7358063" cy="2119586"/>
          </a:xfrm>
          <a:prstGeom prst="rect">
            <a:avLst/>
          </a:prstGeom>
        </p:spPr>
        <p:txBody>
          <a:bodyPr/>
          <a:lstStyle/>
          <a:p>
            <a:pPr marL="0" indent="0" defTabSz="266987">
              <a:spcBef>
                <a:spcPts val="1055"/>
              </a:spcBef>
              <a:buNone/>
              <a:defRPr sz="2730"/>
            </a:pPr>
            <a:r>
              <a:rPr sz="2400" dirty="0"/>
              <a:t>Arithmetic operations</a:t>
            </a:r>
          </a:p>
          <a:p>
            <a:pPr marL="622300" lvl="2" indent="-280988" defTabSz="266987">
              <a:spcBef>
                <a:spcPts val="1055"/>
              </a:spcBef>
              <a:buSzPct val="100000"/>
              <a:buFont typeface="Arial" panose="020B0604020202020204" pitchFamily="34" charset="0"/>
              <a:buChar char="•"/>
              <a:defRPr sz="2730"/>
            </a:pPr>
            <a:r>
              <a:rPr sz="2400" dirty="0"/>
              <a:t>addition </a:t>
            </a:r>
            <a:r>
              <a:rPr sz="2400" dirty="0">
                <a:solidFill>
                  <a:srgbClr val="666666"/>
                </a:solidFill>
              </a:rPr>
              <a:t>+</a:t>
            </a:r>
            <a:r>
              <a:rPr sz="2400" dirty="0"/>
              <a:t> , subtraction </a:t>
            </a:r>
            <a:r>
              <a:rPr sz="2400" dirty="0">
                <a:solidFill>
                  <a:srgbClr val="666666"/>
                </a:solidFill>
              </a:rPr>
              <a:t>-</a:t>
            </a:r>
            <a:r>
              <a:rPr sz="2400" dirty="0"/>
              <a:t> </a:t>
            </a:r>
          </a:p>
          <a:p>
            <a:pPr marL="622300" lvl="2" indent="-280988" defTabSz="266987">
              <a:spcBef>
                <a:spcPts val="1055"/>
              </a:spcBef>
              <a:buSzPct val="100000"/>
              <a:buFont typeface="Arial" panose="020B0604020202020204" pitchFamily="34" charset="0"/>
              <a:buChar char="•"/>
              <a:defRPr sz="2730"/>
            </a:pPr>
            <a:r>
              <a:rPr sz="2400" dirty="0"/>
              <a:t>division </a:t>
            </a:r>
            <a:r>
              <a:rPr sz="2400" dirty="0">
                <a:solidFill>
                  <a:srgbClr val="666666"/>
                </a:solidFill>
              </a:rPr>
              <a:t>/</a:t>
            </a:r>
            <a:r>
              <a:rPr sz="2400" dirty="0"/>
              <a:t>, multiplication </a:t>
            </a:r>
            <a:r>
              <a:rPr sz="2400" dirty="0">
                <a:solidFill>
                  <a:srgbClr val="666666"/>
                </a:solidFill>
              </a:rPr>
              <a:t>*</a:t>
            </a:r>
          </a:p>
          <a:p>
            <a:pPr marL="622300" lvl="2" indent="-280988" defTabSz="266987">
              <a:spcBef>
                <a:spcPts val="1055"/>
              </a:spcBef>
              <a:buSzPct val="100000"/>
              <a:buFont typeface="Arial" panose="020B0604020202020204" pitchFamily="34" charset="0"/>
              <a:buChar char="•"/>
              <a:defRPr sz="2730"/>
            </a:pPr>
            <a:r>
              <a:rPr sz="2400" dirty="0"/>
              <a:t>exponent </a:t>
            </a:r>
            <a:r>
              <a:rPr sz="2400" dirty="0">
                <a:solidFill>
                  <a:srgbClr val="666666"/>
                </a:solidFill>
              </a:rPr>
              <a:t>**</a:t>
            </a:r>
          </a:p>
        </p:txBody>
      </p:sp>
      <p:sp>
        <p:nvSpPr>
          <p:cNvPr id="169" name="&gt;&gt;&gt; 1 &lt; 2…"/>
          <p:cNvSpPr txBox="1"/>
          <p:nvPr/>
        </p:nvSpPr>
        <p:spPr>
          <a:xfrm>
            <a:off x="7069791" y="4158796"/>
            <a:ext cx="3130665" cy="1918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018001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23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45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018001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GB"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2&lt;3 and 4!=3</a:t>
            </a:r>
            <a:endParaRPr lang="en-GB"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018001"/>
                </a:solidFill>
              </a:defRPr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</p:txBody>
      </p:sp>
      <p:sp>
        <p:nvSpPr>
          <p:cNvPr id="170" name="&gt;&gt;&gt; 2 + 3…"/>
          <p:cNvSpPr txBox="1"/>
          <p:nvPr/>
        </p:nvSpPr>
        <p:spPr>
          <a:xfrm>
            <a:off x="7125103" y="1165399"/>
            <a:ext cx="2842125" cy="2226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23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22.0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1.8333333333333333</a:t>
            </a: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(1 + 2) * 3</a:t>
            </a:r>
          </a:p>
        </p:txBody>
      </p:sp>
      <p:sp>
        <p:nvSpPr>
          <p:cNvPr id="2" name="Arithmetic operations…">
            <a:extLst>
              <a:ext uri="{FF2B5EF4-FFF2-40B4-BE49-F238E27FC236}">
                <a16:creationId xmlns:a16="http://schemas.microsoft.com/office/drawing/2014/main" id="{65976BD9-50EB-E8DC-E5BA-DAD069F46E25}"/>
              </a:ext>
            </a:extLst>
          </p:cNvPr>
          <p:cNvSpPr txBox="1">
            <a:spLocks/>
          </p:cNvSpPr>
          <p:nvPr/>
        </p:nvSpPr>
        <p:spPr bwMode="auto">
          <a:xfrm>
            <a:off x="959364" y="4051810"/>
            <a:ext cx="7358063" cy="2442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ts val="1687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ts val="1687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ts val="1687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ts val="1687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ts val="1687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defTabSz="266987">
              <a:spcBef>
                <a:spcPts val="1055"/>
              </a:spcBef>
              <a:buNone/>
              <a:defRPr sz="2730"/>
            </a:pPr>
            <a:r>
              <a:rPr lang="en-GB" sz="2400" kern="0" dirty="0"/>
              <a:t>Boolean operations</a:t>
            </a:r>
          </a:p>
          <a:p>
            <a:pPr marL="622300" lvl="2" indent="-280988" defTabSz="266987">
              <a:spcBef>
                <a:spcPts val="1055"/>
              </a:spcBef>
              <a:buSzPct val="100000"/>
              <a:buFont typeface="Arial" panose="020B0604020202020204" pitchFamily="34" charset="0"/>
              <a:buChar char="•"/>
              <a:defRPr sz="2730"/>
            </a:pPr>
            <a:r>
              <a:rPr lang="en-GB" sz="2400" kern="0" dirty="0"/>
              <a:t>return </a:t>
            </a:r>
            <a:r>
              <a:rPr lang="en-GB" sz="2400" kern="0" dirty="0">
                <a:solidFill>
                  <a:srgbClr val="018001"/>
                </a:solidFill>
              </a:rPr>
              <a:t>True</a:t>
            </a:r>
            <a:r>
              <a:rPr lang="en-GB" sz="2400" kern="0" dirty="0"/>
              <a:t> or </a:t>
            </a:r>
            <a:r>
              <a:rPr lang="en-GB" sz="2400" kern="0" dirty="0">
                <a:solidFill>
                  <a:srgbClr val="018001"/>
                </a:solidFill>
              </a:rPr>
              <a:t>False</a:t>
            </a:r>
          </a:p>
          <a:p>
            <a:pPr marL="622300" lvl="2" indent="-280988" defTabSz="266987">
              <a:spcBef>
                <a:spcPts val="1055"/>
              </a:spcBef>
              <a:buSzPct val="100000"/>
              <a:buFont typeface="Arial" panose="020B0604020202020204" pitchFamily="34" charset="0"/>
              <a:buChar char="•"/>
              <a:defRPr sz="2730"/>
            </a:pPr>
            <a:r>
              <a:rPr lang="en-GB" sz="2400" kern="0" dirty="0"/>
              <a:t>comparison operators: </a:t>
            </a:r>
            <a:r>
              <a:rPr lang="en-GB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== , &gt; , &lt;  </a:t>
            </a:r>
          </a:p>
          <a:p>
            <a:pPr marL="622300" lvl="2" indent="-280988" defTabSz="266987">
              <a:spcBef>
                <a:spcPts val="1055"/>
              </a:spcBef>
              <a:buSzPct val="100000"/>
              <a:buFont typeface="Arial" panose="020B0604020202020204" pitchFamily="34" charset="0"/>
              <a:buChar char="•"/>
              <a:defRPr sz="2730"/>
            </a:pPr>
            <a:r>
              <a:rPr lang="en-GB" sz="2400" kern="0" dirty="0"/>
              <a:t>logical operators: </a:t>
            </a:r>
            <a:r>
              <a:rPr lang="en-GB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and, or, not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art 1:…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 ready for live sessions in </a:t>
            </a:r>
            <a:r>
              <a:rPr lang="en-GB" dirty="0" err="1"/>
              <a:t>JupyterLab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Download course files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322287-C54B-552C-3CAC-3DFF070A8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1224" y="1412775"/>
            <a:ext cx="10729391" cy="5256311"/>
          </a:xfrm>
        </p:spPr>
        <p:txBody>
          <a:bodyPr/>
          <a:lstStyle/>
          <a:p>
            <a:pPr marL="641350" indent="-457200">
              <a:spcBef>
                <a:spcPts val="600"/>
              </a:spcBef>
              <a:buFont typeface="+mj-lt"/>
              <a:buAutoNum type="arabicPeriod"/>
            </a:pPr>
            <a:r>
              <a:rPr lang="en-GB" sz="2400" dirty="0"/>
              <a:t>open a </a:t>
            </a:r>
            <a:r>
              <a:rPr lang="en-GB" sz="2400" b="1" dirty="0"/>
              <a:t>Terminal window</a:t>
            </a:r>
            <a:r>
              <a:rPr lang="en-GB" sz="2400" dirty="0"/>
              <a:t> (e.g. </a:t>
            </a:r>
            <a:r>
              <a:rPr lang="en-GB" sz="2400" dirty="0" err="1"/>
              <a:t>Cmd</a:t>
            </a:r>
            <a:r>
              <a:rPr lang="en-GB" sz="2400" dirty="0"/>
              <a:t>-f: terminal):</a:t>
            </a:r>
          </a:p>
          <a:p>
            <a:pPr marL="641350" indent="-457200">
              <a:buFont typeface="+mj-lt"/>
              <a:buAutoNum type="arabicPeriod"/>
            </a:pPr>
            <a:r>
              <a:rPr lang="en-GB" sz="2400" dirty="0"/>
              <a:t>change to the desired folder, where you would like the files to go</a:t>
            </a:r>
          </a:p>
          <a:p>
            <a:pPr marL="883338" lvl="1" indent="-357188">
              <a:buFont typeface="Arial" panose="020B0604020202020204" pitchFamily="34" charset="0"/>
              <a:buChar char="•"/>
            </a:pPr>
            <a:r>
              <a:rPr lang="en-CH" sz="2400" dirty="0"/>
              <a:t>to save it to your personal course folder, enter: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68150" lvl="3" indent="0">
              <a:spcBef>
                <a:spcPts val="0"/>
              </a:spcBef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cd /Volumes/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Kurs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UsersBio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GB" sz="2400" dirty="0" err="1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mheiml</a:t>
            </a:r>
            <a:endParaRPr lang="en-GB" sz="2400" dirty="0">
              <a:highlight>
                <a:srgbClr val="00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69050" lvl="2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cs typeface="Courier New" panose="02070309020205020404" pitchFamily="49" charset="0"/>
              </a:rPr>
              <a:t>to save it to this computer (might not be permanently stored), enter:</a:t>
            </a:r>
          </a:p>
          <a:p>
            <a:pPr marL="868150" lvl="3" indent="0">
              <a:spcBef>
                <a:spcPts val="0"/>
              </a:spcBef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cd Documents</a:t>
            </a:r>
          </a:p>
          <a:p>
            <a:pPr marL="641350" indent="-457200">
              <a:buFont typeface="+mj-lt"/>
              <a:buAutoNum type="arabicPeriod"/>
            </a:pPr>
            <a:r>
              <a:rPr lang="en-GB" sz="2400" dirty="0"/>
              <a:t>clone the git repository by entering: </a:t>
            </a:r>
          </a:p>
          <a:p>
            <a:pPr marL="199338" indent="-357188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git clone </a:t>
            </a:r>
            <a:r>
              <a:rPr lang="en-GB" sz="2400" u="sng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https://github.com/meringlab/Bio334.git</a:t>
            </a:r>
            <a:endParaRPr lang="en-GB" sz="2400" dirty="0"/>
          </a:p>
          <a:p>
            <a:pPr marL="527050" indent="-342900">
              <a:buFont typeface="Wingdings" pitchFamily="2" charset="2"/>
              <a:buChar char="Ø"/>
            </a:pPr>
            <a:r>
              <a:rPr lang="en-GB" sz="2400" dirty="0"/>
              <a:t>checkout our course files under 02_python_introduction</a:t>
            </a:r>
            <a:endParaRPr lang="en-CH" sz="2400" dirty="0"/>
          </a:p>
          <a:p>
            <a:pPr marL="541338" indent="-357188">
              <a:buFont typeface="Wingdings" pitchFamily="2" charset="2"/>
              <a:buChar char="Ø"/>
            </a:pPr>
            <a:r>
              <a:rPr lang="en-GB" sz="2400" dirty="0"/>
              <a:t>next up: installation and short demo on how to use </a:t>
            </a:r>
            <a:r>
              <a:rPr lang="en-GB" sz="2400" dirty="0" err="1"/>
              <a:t>JupyterLab</a:t>
            </a:r>
            <a:endParaRPr lang="en-GB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B67F8-D2DE-FD41-2F5B-D8A79C867D29}"/>
              </a:ext>
            </a:extLst>
          </p:cNvPr>
          <p:cNvSpPr txBox="1"/>
          <p:nvPr/>
        </p:nvSpPr>
        <p:spPr>
          <a:xfrm>
            <a:off x="7896200" y="2924944"/>
            <a:ext cx="30213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highlight>
                  <a:srgbClr val="00FFFF"/>
                </a:highlight>
              </a:rPr>
              <a:t>replace with your shortname</a:t>
            </a:r>
          </a:p>
        </p:txBody>
      </p:sp>
    </p:spTree>
    <p:extLst>
      <p:ext uri="{BB962C8B-B14F-4D97-AF65-F5344CB8AC3E}">
        <p14:creationId xmlns:p14="http://schemas.microsoft.com/office/powerpoint/2010/main" val="11206577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4" grpId="0"/>
    </p:bldLst>
  </p:timing>
</p:sld>
</file>

<file path=ppt/theme/theme1.xml><?xml version="1.0" encoding="utf-8"?>
<a:theme xmlns:a="http://schemas.openxmlformats.org/drawingml/2006/main" name="UZH">
  <a:themeElements>
    <a:clrScheme name="Custom 1">
      <a:dk1>
        <a:srgbClr val="000000"/>
      </a:dk1>
      <a:lt1>
        <a:srgbClr val="FFFFFF"/>
      </a:lt1>
      <a:dk2>
        <a:srgbClr val="DADEE2"/>
      </a:dk2>
      <a:lt2>
        <a:srgbClr val="FEDC00"/>
      </a:lt2>
      <a:accent1>
        <a:srgbClr val="0028A5"/>
      </a:accent1>
      <a:accent2>
        <a:srgbClr val="A3ADB7"/>
      </a:accent2>
      <a:accent3>
        <a:srgbClr val="DC6027"/>
      </a:accent3>
      <a:accent4>
        <a:srgbClr val="0B82A0"/>
      </a:accent4>
      <a:accent5>
        <a:srgbClr val="2A7F60"/>
      </a:accent5>
      <a:accent6>
        <a:srgbClr val="91C34A"/>
      </a:accent6>
      <a:hlink>
        <a:srgbClr val="0096FF"/>
      </a:hlink>
      <a:folHlink>
        <a:srgbClr val="000000"/>
      </a:folHlink>
    </a:clrScheme>
    <a:fontScheme name="Office-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UZH">
        <a:dk1>
          <a:srgbClr val="000000"/>
        </a:dk1>
        <a:lt1>
          <a:srgbClr val="FFFFFF"/>
        </a:lt1>
        <a:dk2>
          <a:srgbClr val="DADEE2"/>
        </a:dk2>
        <a:lt2>
          <a:srgbClr val="FEDC00"/>
        </a:lt2>
        <a:accent1>
          <a:srgbClr val="0028A5"/>
        </a:accent1>
        <a:accent2>
          <a:srgbClr val="A3ADB7"/>
        </a:accent2>
        <a:accent3>
          <a:srgbClr val="DC6027"/>
        </a:accent3>
        <a:accent4>
          <a:srgbClr val="0B82A0"/>
        </a:accent4>
        <a:accent5>
          <a:srgbClr val="2A7F60"/>
        </a:accent5>
        <a:accent6>
          <a:srgbClr val="91C34A"/>
        </a:accent6>
        <a:hlink>
          <a:srgbClr val="DC6027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Blau 100%">
      <a:srgbClr val="0028A5"/>
    </a:custClr>
    <a:custClr name="Grau 100%">
      <a:srgbClr val="A3ADB7"/>
    </a:custClr>
    <a:custClr name="Ockerrot 100%">
      <a:srgbClr val="DC6027"/>
    </a:custClr>
    <a:custClr name="Türkis 100%">
      <a:srgbClr val="0B82A0"/>
    </a:custClr>
    <a:custClr name="Flaschengrün 100%">
      <a:srgbClr val="2A7F62"/>
    </a:custClr>
    <a:custClr name="Lindengrün 100%">
      <a:srgbClr val="91C34A"/>
    </a:custClr>
    <a:custClr name="Warmgelb 100%">
      <a:srgbClr val="FEDE00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80%">
      <a:srgbClr val="3353B7"/>
    </a:custClr>
    <a:custClr name="Grau 80%">
      <a:srgbClr val="B5BDC5"/>
    </a:custClr>
    <a:custClr name="Ockerrot 80%">
      <a:srgbClr val="E38052"/>
    </a:custClr>
    <a:custClr name="Türkis 80%">
      <a:srgbClr val="3C9FB6"/>
    </a:custClr>
    <a:custClr name="Flaschengrün 80%">
      <a:srgbClr val="569D85"/>
    </a:custClr>
    <a:custClr name="Lindengrün 80%">
      <a:srgbClr val="AAD470"/>
    </a:custClr>
    <a:custClr name="Warmgelb 80%">
      <a:srgbClr val="FBE651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60%">
      <a:srgbClr val="667EC9"/>
    </a:custClr>
    <a:custClr name="Grau 60%">
      <a:srgbClr val="C8CED4"/>
    </a:custClr>
    <a:custClr name="Ockerrot 60%">
      <a:srgbClr val="EAA07D"/>
    </a:custClr>
    <a:custClr name="Türkis 60%">
      <a:srgbClr val="6BB7C7"/>
    </a:custClr>
    <a:custClr name="Flaschengrün 60%">
      <a:srgbClr val="80B6A4"/>
    </a:custClr>
    <a:custClr name="Lindengrün 60%">
      <a:srgbClr val="BFDF94"/>
    </a:custClr>
    <a:custClr name="Warmgelb 60%">
      <a:srgbClr val="FCEC7C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40%">
      <a:srgbClr val="99A9DB"/>
    </a:custClr>
    <a:custClr name="Grau 40%">
      <a:srgbClr val="DADEE2"/>
    </a:custClr>
    <a:custClr name="Ockerrot 40%">
      <a:srgbClr val="F1BFA9"/>
    </a:custClr>
    <a:custClr name="Türkis 40%">
      <a:srgbClr val="ABCEC2"/>
    </a:custClr>
    <a:custClr name="Flaschengrün 40%">
      <a:srgbClr val="ABCEC2"/>
    </a:custClr>
    <a:custClr name="Lindengrün 40%">
      <a:srgbClr val="D5E9B7"/>
    </a:custClr>
    <a:custClr name="Warmgelb 40%">
      <a:srgbClr val="FDF3A8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20%">
      <a:srgbClr val="CCD4ED"/>
    </a:custClr>
    <a:custClr name="Grau 20%">
      <a:srgbClr val="EDEFF1"/>
    </a:custClr>
    <a:custClr name="Ockerrot 20%">
      <a:srgbClr val="F8DFD4"/>
    </a:custClr>
    <a:custClr name="Türkis 20%">
      <a:srgbClr val="CFE8EC"/>
    </a:custClr>
    <a:custClr name="Flaschengrün 20%">
      <a:srgbClr val="D5E7E1"/>
    </a:custClr>
    <a:custClr name="Lindengrün 20%">
      <a:srgbClr val="EAF4DB"/>
    </a:custClr>
    <a:custClr name="Warmgelb 20%">
      <a:srgbClr val="FEF9D3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Presentation6" id="{43059A81-21EC-B249-B85D-1ED3E3447B9B}" vid="{6C4EBCB0-BE64-E04F-98D8-24C8EA3A669B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UZH</Template>
  <TotalTime>10330</TotalTime>
  <Words>2495</Words>
  <Application>Microsoft Macintosh PowerPoint</Application>
  <PresentationFormat>Widescreen</PresentationFormat>
  <Paragraphs>354</Paragraphs>
  <Slides>49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Courier New</vt:lpstr>
      <vt:lpstr>Wingdings</vt:lpstr>
      <vt:lpstr>UZH</vt:lpstr>
      <vt:lpstr>Introduction to Python</vt:lpstr>
      <vt:lpstr>What is Python?</vt:lpstr>
      <vt:lpstr>Scientific Python stack: more than core Python</vt:lpstr>
      <vt:lpstr>Today’s goals</vt:lpstr>
      <vt:lpstr>Today’s program</vt:lpstr>
      <vt:lpstr>Part 1: Programming basics</vt:lpstr>
      <vt:lpstr>Variables</vt:lpstr>
      <vt:lpstr>Operators</vt:lpstr>
      <vt:lpstr>Get ready for live sessions in JupyterLab:  Download course files</vt:lpstr>
      <vt:lpstr>Get ready for live sessions in JupyterLab:  Install and launch JupyterLab</vt:lpstr>
      <vt:lpstr>Session I: variables and basic operations</vt:lpstr>
      <vt:lpstr>Discussion session I: Arithmetics</vt:lpstr>
      <vt:lpstr>Discussion session I: Concatenation</vt:lpstr>
      <vt:lpstr>List data structure</vt:lpstr>
      <vt:lpstr>List data structure</vt:lpstr>
      <vt:lpstr>Session II:  Work with lists </vt:lpstr>
      <vt:lpstr>Discussion session II: Accessing list elements</vt:lpstr>
      <vt:lpstr>Discussion session II: List modifications and arithmetic operations on lists</vt:lpstr>
      <vt:lpstr>Strings &amp; Lists</vt:lpstr>
      <vt:lpstr>Dictionaries</vt:lpstr>
      <vt:lpstr>Session III:  Strings and dictionaries </vt:lpstr>
      <vt:lpstr>Discussion session III: String lists</vt:lpstr>
      <vt:lpstr>Discussion session III: Dictionary definition</vt:lpstr>
      <vt:lpstr>Discussion session III: Dictionary usage</vt:lpstr>
      <vt:lpstr>Functions</vt:lpstr>
      <vt:lpstr>Function example</vt:lpstr>
      <vt:lpstr>Methods</vt:lpstr>
      <vt:lpstr>Break</vt:lpstr>
      <vt:lpstr>Part 2: Writing Python code</vt:lpstr>
      <vt:lpstr>Why write a script?</vt:lpstr>
      <vt:lpstr>Conditional statements</vt:lpstr>
      <vt:lpstr>Loops</vt:lpstr>
      <vt:lpstr>for loop for reading text files </vt:lpstr>
      <vt:lpstr>Conditional loop</vt:lpstr>
      <vt:lpstr>Session IV:  Loops and friends </vt:lpstr>
      <vt:lpstr>Discussion session IV:  Loops and friends </vt:lpstr>
      <vt:lpstr>Discussion session IV:  Loops and friends </vt:lpstr>
      <vt:lpstr>Discussion session IV:  Loops and friends </vt:lpstr>
      <vt:lpstr>python modules</vt:lpstr>
      <vt:lpstr>Import statement</vt:lpstr>
      <vt:lpstr>Much more to discover</vt:lpstr>
      <vt:lpstr>Further reading</vt:lpstr>
      <vt:lpstr>Exercise session</vt:lpstr>
      <vt:lpstr>optional exercise slides follow</vt:lpstr>
      <vt:lpstr>Optional Exercise #3</vt:lpstr>
      <vt:lpstr>Optional Exercise #4</vt:lpstr>
      <vt:lpstr>Optional exercise session</vt:lpstr>
      <vt:lpstr>sys module</vt:lpstr>
      <vt:lpstr>os module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subject/>
  <dc:creator>Maria Heimlicher</dc:creator>
  <cp:keywords/>
  <dc:description>Vorlage uzh_praesentationen_16:9_informell_e MSO2016 v3 11.02.2016</dc:description>
  <cp:lastModifiedBy>Maria Heimlicher</cp:lastModifiedBy>
  <cp:revision>233</cp:revision>
  <dcterms:created xsi:type="dcterms:W3CDTF">2023-05-04T11:33:19Z</dcterms:created>
  <dcterms:modified xsi:type="dcterms:W3CDTF">2024-05-14T10:18:31Z</dcterms:modified>
  <cp:category/>
</cp:coreProperties>
</file>